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8" r:id="rId5"/>
    <p:sldId id="259" r:id="rId6"/>
    <p:sldId id="262" r:id="rId7"/>
    <p:sldId id="287" r:id="rId8"/>
    <p:sldId id="270" r:id="rId9"/>
    <p:sldId id="286" r:id="rId10"/>
    <p:sldId id="290" r:id="rId11"/>
    <p:sldId id="302" r:id="rId12"/>
    <p:sldId id="280" r:id="rId13"/>
    <p:sldId id="260" r:id="rId14"/>
    <p:sldId id="309" r:id="rId15"/>
    <p:sldId id="281" r:id="rId16"/>
    <p:sldId id="293" r:id="rId17"/>
    <p:sldId id="295" r:id="rId18"/>
    <p:sldId id="301" r:id="rId19"/>
    <p:sldId id="300" r:id="rId20"/>
    <p:sldId id="283" r:id="rId21"/>
    <p:sldId id="294" r:id="rId22"/>
    <p:sldId id="312" r:id="rId23"/>
    <p:sldId id="289" r:id="rId24"/>
    <p:sldId id="297" r:id="rId25"/>
    <p:sldId id="269" r:id="rId26"/>
    <p:sldId id="299" r:id="rId27"/>
    <p:sldId id="296" r:id="rId28"/>
    <p:sldId id="266" r:id="rId29"/>
    <p:sldId id="308" r:id="rId30"/>
    <p:sldId id="307" r:id="rId31"/>
    <p:sldId id="310" r:id="rId32"/>
    <p:sldId id="311" r:id="rId33"/>
    <p:sldId id="298" r:id="rId34"/>
    <p:sldId id="304" r:id="rId35"/>
    <p:sldId id="3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F4D"/>
    <a:srgbClr val="9BB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31B5-A8F9-8747-BCD0-578DAEB63D68}" type="datetimeFigureOut">
              <a:rPr lang="en-US" smtClean="0"/>
              <a:t>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9534C-69A3-6B48-BB93-5178F894D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1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anyone with CD20 and a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9534C-69A3-6B48-BB93-5178F894D3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7DC94-5B2D-1B46-B4B8-520CEF75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53782-BB20-C84D-968C-42242BC11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6D1D1-F4E9-0B4F-A32B-23515B24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F19B-2DF8-A146-9E1D-E3B4B052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5F8FC-99E3-114C-BEB4-03B9641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036D-5D01-064B-865F-DE1276C1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04B85-E2D4-B947-933B-86CA176C8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0565-F281-274D-9A3B-45045189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0F51-6080-A94E-8335-2740FE31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E557-AE84-C441-BB8B-5CD9D0B0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5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D8D00-1F1A-F047-8CC6-449807346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77F39-DB04-5E47-BAE7-07FFFAA53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E9A3-46DF-1943-9FBC-83C6829F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C0A1E-56B1-4B49-A44F-1C616EA4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B600-5BC6-BF46-899E-A6E772FC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9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03EC-0AFE-C74F-895C-E2D3F53A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72444-BA52-DD46-B325-3EE50A1C8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00623-3834-5F45-B07C-3C9DB2ECF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78F72-D53A-D440-8693-9DE79B55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76B87-A39A-E040-B0CA-E1494646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0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F2F4-98A5-0D42-B390-AADA5874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55F2-6F7B-C744-836B-CC6FF460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D717C-14CF-3D41-BA07-FD1B10A9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318EF-59EF-204A-8901-47410A04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1154B-39EF-1E4A-A182-6E774D79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7F40-EB04-0F4B-8388-95E0A216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6CCC-DACF-8F4E-80C0-D1614E025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289E8-F3CE-D742-881A-D7ABEDB0E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A84A1-E3E4-7C44-AC28-384BD5B2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24676-01A4-DC46-900E-0F2F142F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E5810-523B-4C46-8CFA-EB404730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5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AE639-2ECD-E849-9B58-C1AE262B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2F117-5918-9B4F-97E4-FD8613EAD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073D0-E0D6-E44C-8C44-5BC856E5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55BEF5-D600-014C-A719-0F1234512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FF5F0-041A-9A4A-BD80-B07F4C54F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17031-983E-5F42-9287-F002862D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00C74-E1CC-5A49-8827-A545AC1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EC239-5D77-3B49-A6AD-CB3CC44B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BF63-AF31-3346-BB12-93F5DD94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8FF8F-51D2-CD47-8DD2-2507AB6B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96121-2F17-DC49-8960-07CAC8E49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F705B-7256-8C4C-9D31-CF5C189C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6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D7F70B-BA00-4E42-98F9-99102A461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3D75-4ED3-A949-A509-18F1FD51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8F787-46C6-EE42-829A-14DB6E6D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7257-0837-9C4F-AE4F-0775830E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70D0F-65BF-F549-A7BB-D4F8F07B2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2AEA-BF5F-7845-98E5-3BAF06288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5B515-0A0C-8247-AA36-CA787798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FD49E-3413-B44D-834B-8FF2CBFB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D5BFE-D3F4-C94E-A412-31ABBF74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4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5619-2FE0-F645-B676-7A89FA3D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F45C4-4050-244B-A412-F7E2AE6EB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AAC63-78E5-674B-B839-8518288C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68073-18C4-004C-968B-DC9E218D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37F0E-FF99-BB4A-A608-7F6C30E0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2980-5348-2940-BA8E-EEED1D0D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7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A67AE-D74A-A641-A38F-B14AE84D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8382-AD38-F542-AF0C-A1913C249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96E17-1455-3F4E-93B2-A85BB38B6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96CA4-604E-6A43-9D45-C2D9CB10015D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FF28-CE18-C043-A929-3A7A70555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D2141-847B-5344-8F3F-C458FCD0F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37E00-C764-6946-8243-819BD59B8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0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ejm.org/doi/full/10.1056/NEJMe2208708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6548927/" TargetMode="External"/><Relationship Id="rId3" Type="http://schemas.openxmlformats.org/officeDocument/2006/relationships/hyperlink" Target="https://doi.org/10.1056/nejmoa1707447" TargetMode="External"/><Relationship Id="rId7" Type="http://schemas.openxmlformats.org/officeDocument/2006/relationships/hyperlink" Target="https://www.nejm.org/doi/full/10.1056/NEJMoa2206913" TargetMode="External"/><Relationship Id="rId2" Type="http://schemas.openxmlformats.org/officeDocument/2006/relationships/hyperlink" Target="https://doi.org/10.1056/nejmoa211613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56/nejmoa1804980" TargetMode="External"/><Relationship Id="rId5" Type="http://schemas.openxmlformats.org/officeDocument/2006/relationships/hyperlink" Target="https://doi.org/10.1016/s0140-6736(20)31366-0" TargetMode="External"/><Relationship Id="rId4" Type="http://schemas.openxmlformats.org/officeDocument/2006/relationships/hyperlink" Target="https://doi.org/10.1016/S0140-6736(22)00662-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4921238/" TargetMode="External"/><Relationship Id="rId2" Type="http://schemas.openxmlformats.org/officeDocument/2006/relationships/hyperlink" Target="https://pubmed.ncbi.nlm.nih.gov/34895487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ubmed.ncbi.nlm.nih.gov/35803286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ature.com/articles/s41375-022-01531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75-022-01531-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4175021/" TargetMode="External"/><Relationship Id="rId2" Type="http://schemas.openxmlformats.org/officeDocument/2006/relationships/hyperlink" Target="https://pubmed.ncbi.nlm.nih.gov/3362625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jm.org/doi/full/10.1056/NEJMoa220347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confex.com/ash/2022/webprogram/Paper168794.html" TargetMode="External"/><Relationship Id="rId2" Type="http://schemas.openxmlformats.org/officeDocument/2006/relationships/hyperlink" Target="https://ash.confex.com/ash/2022/webprogram/Paper15560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rugs/resources-information-approved-drugs/fda-approves-teclistamab-cqyv-relapsed-or-refractory-multiple-myeloma" TargetMode="External"/><Relationship Id="rId2" Type="http://schemas.openxmlformats.org/officeDocument/2006/relationships/hyperlink" Target="https://www.fda.gov/drugs/resources-information-approved-drugs/fda-grants-accelerated-approval-mosunetuzumab-axgb-relapsed-or-refractory-follicular-lymphom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://seer.cancer.gov/" TargetMode="External"/><Relationship Id="rId4" Type="http://schemas.openxmlformats.org/officeDocument/2006/relationships/hyperlink" Target="https://pubmed.ncbi.nlm.nih.gov/9704731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9271-E030-864C-8179-58648C0D1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Bispecific T-Cell Engagers (BiTEs) in Hematologic Malignancies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846A0-B7C0-F646-A916-7C021A49C2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Grand Rounds </a:t>
            </a:r>
          </a:p>
          <a:p>
            <a:r>
              <a:rPr lang="en-US" dirty="0"/>
              <a:t>January 6, 2023</a:t>
            </a:r>
          </a:p>
        </p:txBody>
      </p:sp>
    </p:spTree>
    <p:extLst>
      <p:ext uri="{BB962C8B-B14F-4D97-AF65-F5344CB8AC3E}">
        <p14:creationId xmlns:p14="http://schemas.microsoft.com/office/powerpoint/2010/main" val="412156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9242-5BD2-1D4F-92BE-19E7EAEB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DLBCL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695A2-5792-434F-BF73-45034E2B0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0" y="161796"/>
            <a:ext cx="9677090" cy="6534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0EE3D0-7F63-D040-A5FB-6EFF9D07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259" b="58543"/>
          <a:stretch/>
        </p:blipFill>
        <p:spPr>
          <a:xfrm>
            <a:off x="1068770" y="161796"/>
            <a:ext cx="2684523" cy="2708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FBD76-5C0A-2D4A-95A5-F3704C85E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91" t="34333" r="29408" b="57078"/>
          <a:stretch/>
        </p:blipFill>
        <p:spPr>
          <a:xfrm>
            <a:off x="6283842" y="2405266"/>
            <a:ext cx="1616149" cy="561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DDDE33-23AC-E940-B890-E8EBC16A6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2" t="42922" r="28345"/>
          <a:stretch/>
        </p:blipFill>
        <p:spPr>
          <a:xfrm>
            <a:off x="3604437" y="2966484"/>
            <a:ext cx="4398534" cy="3729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E8BA1B-5391-D048-AD25-1241F79D0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23" t="90272"/>
          <a:stretch/>
        </p:blipFill>
        <p:spPr>
          <a:xfrm>
            <a:off x="6964326" y="6060558"/>
            <a:ext cx="3781534" cy="635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EE144E-EF14-624A-8574-863C62BFA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2" t="42922" r="7545" b="47350"/>
          <a:stretch/>
        </p:blipFill>
        <p:spPr>
          <a:xfrm>
            <a:off x="7772401" y="2966484"/>
            <a:ext cx="2243470" cy="635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148F59-1614-7F4E-8AC3-018D61DF7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4" t="52685" r="7545" b="8589"/>
          <a:stretch/>
        </p:blipFill>
        <p:spPr>
          <a:xfrm>
            <a:off x="8002971" y="3604436"/>
            <a:ext cx="2012900" cy="25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84D9-A1EC-6E4C-9245-07A35F75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FL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BDD5E-BA32-AE4B-A821-0C375D60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50" y="77252"/>
            <a:ext cx="9631699" cy="670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23565-4E03-9C42-8F6C-CFBA4A265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37" t="21212" r="11731" b="52141"/>
          <a:stretch/>
        </p:blipFill>
        <p:spPr>
          <a:xfrm>
            <a:off x="7293936" y="1499190"/>
            <a:ext cx="2488017" cy="1786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EE05A-01CB-F74D-9BDC-6A0F6641F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62" b="47859"/>
          <a:stretch/>
        </p:blipFill>
        <p:spPr>
          <a:xfrm>
            <a:off x="1280150" y="77252"/>
            <a:ext cx="6013786" cy="34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33898-270C-8D4C-BB2B-8551101A7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CD19 CAR-T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B6A9D-7E9D-864A-B7F0-93EED3DCFB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 prior CD19 targeted therapy or T effector cell therapy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AB3897-CFD7-8E4C-B797-A0D1A6363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CD20xCD3 BiTEs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DC9712-C040-2843-B1CC-A6B374207C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Required prior CD20 therapy</a:t>
            </a:r>
          </a:p>
          <a:p>
            <a:r>
              <a:rPr lang="en-US" dirty="0"/>
              <a:t>30-40% prior CAR-T therapy in aggressive B-cell lymphoma trials</a:t>
            </a:r>
          </a:p>
        </p:txBody>
      </p:sp>
    </p:spTree>
    <p:extLst>
      <p:ext uri="{BB962C8B-B14F-4D97-AF65-F5344CB8AC3E}">
        <p14:creationId xmlns:p14="http://schemas.microsoft.com/office/powerpoint/2010/main" val="19111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CAB646-924F-0B4B-87CC-D467B75C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2" y="2631489"/>
            <a:ext cx="6041248" cy="3977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468D6-D593-204A-8AFF-19BDA636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CD20xCD3 BiTEs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B82BE-EB2B-9D45-B8C0-E3AFB062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4799" y="2001190"/>
            <a:ext cx="4322895" cy="442359"/>
          </a:xfrm>
        </p:spPr>
        <p:txBody>
          <a:bodyPr/>
          <a:lstStyle/>
          <a:p>
            <a:r>
              <a:rPr lang="en-US" dirty="0"/>
              <a:t>Epcoritamab &amp; Mosunetuzumab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D2815C-D6EF-8B49-B6B5-EAD34D74F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1403" y="2001190"/>
            <a:ext cx="2897372" cy="442359"/>
          </a:xfrm>
        </p:spPr>
        <p:txBody>
          <a:bodyPr/>
          <a:lstStyle/>
          <a:p>
            <a:r>
              <a:rPr lang="en-US" dirty="0"/>
              <a:t>Glofitamab (bivalent)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F0C1559-16F2-A740-BC75-E9CCA1D589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1" t="75804" r="38884" b="6802"/>
          <a:stretch/>
        </p:blipFill>
        <p:spPr bwMode="auto">
          <a:xfrm>
            <a:off x="7680297" y="2448934"/>
            <a:ext cx="4043709" cy="31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ADD58BF-E43F-AD46-A4C6-EFCC3206EB0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5" t="68764" r="3025" b="5324"/>
          <a:stretch/>
        </p:blipFill>
        <p:spPr bwMode="auto">
          <a:xfrm>
            <a:off x="215101" y="1600242"/>
            <a:ext cx="3310804" cy="33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D84BA0-96BA-814F-BA02-F87C75242E94}"/>
              </a:ext>
            </a:extLst>
          </p:cNvPr>
          <p:cNvSpPr txBox="1"/>
          <p:nvPr/>
        </p:nvSpPr>
        <p:spPr>
          <a:xfrm>
            <a:off x="9945872" y="6550223"/>
            <a:ext cx="2246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/>
            </a:lvl1pPr>
          </a:lstStyle>
          <a:p>
            <a:r>
              <a:rPr lang="en-US" dirty="0">
                <a:hlinkClick r:id="rId4"/>
              </a:rPr>
              <a:t>NEJM 2022; 387:2287-2290.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0C5074-7421-F743-83F3-4D23DD96BE45}"/>
              </a:ext>
            </a:extLst>
          </p:cNvPr>
          <p:cNvSpPr txBox="1"/>
          <p:nvPr/>
        </p:nvSpPr>
        <p:spPr>
          <a:xfrm>
            <a:off x="7411691" y="6028661"/>
            <a:ext cx="26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Meaningful or marketing?</a:t>
            </a:r>
          </a:p>
        </p:txBody>
      </p:sp>
    </p:spTree>
    <p:extLst>
      <p:ext uri="{BB962C8B-B14F-4D97-AF65-F5344CB8AC3E}">
        <p14:creationId xmlns:p14="http://schemas.microsoft.com/office/powerpoint/2010/main" val="33112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5A61-64BB-D840-9310-122049CD4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CD20xCD3 BiTE trials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58D69E-1C71-BE45-9BA1-D53F234B2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229415"/>
              </p:ext>
            </p:extLst>
          </p:nvPr>
        </p:nvGraphicFramePr>
        <p:xfrm>
          <a:off x="838200" y="1788764"/>
          <a:ext cx="9807059" cy="3280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795">
                  <a:extLst>
                    <a:ext uri="{9D8B030D-6E8A-4147-A177-3AD203B41FA5}">
                      <a16:colId xmlns:a16="http://schemas.microsoft.com/office/drawing/2014/main" val="1203306696"/>
                    </a:ext>
                  </a:extLst>
                </a:gridCol>
                <a:gridCol w="2609313">
                  <a:extLst>
                    <a:ext uri="{9D8B030D-6E8A-4147-A177-3AD203B41FA5}">
                      <a16:colId xmlns:a16="http://schemas.microsoft.com/office/drawing/2014/main" val="4116731368"/>
                    </a:ext>
                  </a:extLst>
                </a:gridCol>
                <a:gridCol w="2755588">
                  <a:extLst>
                    <a:ext uri="{9D8B030D-6E8A-4147-A177-3AD203B41FA5}">
                      <a16:colId xmlns:a16="http://schemas.microsoft.com/office/drawing/2014/main" val="2054310390"/>
                    </a:ext>
                  </a:extLst>
                </a:gridCol>
                <a:gridCol w="187050">
                  <a:extLst>
                    <a:ext uri="{9D8B030D-6E8A-4147-A177-3AD203B41FA5}">
                      <a16:colId xmlns:a16="http://schemas.microsoft.com/office/drawing/2014/main" val="3125083828"/>
                    </a:ext>
                  </a:extLst>
                </a:gridCol>
                <a:gridCol w="2609313">
                  <a:extLst>
                    <a:ext uri="{9D8B030D-6E8A-4147-A177-3AD203B41FA5}">
                      <a16:colId xmlns:a16="http://schemas.microsoft.com/office/drawing/2014/main" val="1538844903"/>
                    </a:ext>
                  </a:extLst>
                </a:gridCol>
              </a:tblGrid>
              <a:tr h="505076"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Glofitamab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Epcoritamab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Mosunetuzumab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65148889"/>
                  </a:ext>
                </a:extLst>
              </a:tr>
              <a:tr h="3883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Diagnosis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DLBCL, tFL, HGBL, PMBL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DLBCL, FL G3b, HGBL, PMBL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r/r FL G1-3a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27785041"/>
                  </a:ext>
                </a:extLst>
              </a:tr>
              <a:tr h="2977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3L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0148038"/>
                  </a:ext>
                </a:extLst>
              </a:tr>
              <a:tr h="63795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Required prior therapy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anti-CD20 and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anthracycline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anti-CD20 and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prior or ineligible for ASCT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anti-CD20 and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alkylating agent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12099671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Phase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87480186"/>
                  </a:ext>
                </a:extLst>
              </a:tr>
              <a:tr h="6166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Duration of therapy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Fixed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Continuous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Fixed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53367145"/>
                  </a:ext>
                </a:extLst>
              </a:tr>
              <a:tr h="5050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Route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IV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SQ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IV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0403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19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57914E-99BD-C243-8190-F696F4CD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3819" cy="1325563"/>
          </a:xfrm>
        </p:spPr>
        <p:txBody>
          <a:bodyPr/>
          <a:lstStyle/>
          <a:p>
            <a:r>
              <a:rPr lang="en-US" dirty="0"/>
              <a:t>Dosing Regimens, CRS ppx, and hospitalization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01B17-6688-C140-A17B-AA207A98C7E9}"/>
              </a:ext>
            </a:extLst>
          </p:cNvPr>
          <p:cNvSpPr txBox="1"/>
          <p:nvPr/>
        </p:nvSpPr>
        <p:spPr>
          <a:xfrm>
            <a:off x="180132" y="1382230"/>
            <a:ext cx="2956473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/>
              <a:t>Glofitamab IV</a:t>
            </a:r>
          </a:p>
          <a:p>
            <a:r>
              <a:rPr lang="en-US" sz="1400" dirty="0"/>
              <a:t>Fixed duration, twelve 21-day cycles</a:t>
            </a:r>
          </a:p>
          <a:p>
            <a:r>
              <a:rPr lang="en-US" sz="1400" u="sng" dirty="0"/>
              <a:t>Cycle 1</a:t>
            </a:r>
            <a:r>
              <a:rPr lang="en-US" sz="1400" dirty="0"/>
              <a:t> (step-up dosing)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Obinutuzumab 1000mg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8: Glofitamab 2.5mg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15: Glofitamab 10mg IV</a:t>
            </a:r>
          </a:p>
          <a:p>
            <a:r>
              <a:rPr lang="en-US" sz="1400" u="sng" dirty="0"/>
              <a:t>Cycles 2 to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Glofitamab 30mg IV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Supportive Care: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Methylprednisolone 80mg IV or equivalent cycles 1 and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Optional in later cycles unless develops CRS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Acetaminophen 500-1000mg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Diphenhydramine 50-100mg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Hospitalized for first dose of Glofitamab, outpatient for subsequent doses unless G2 or higher CRS with first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6CDA7-3421-0945-8CD6-7CA54F90C823}"/>
              </a:ext>
            </a:extLst>
          </p:cNvPr>
          <p:cNvSpPr txBox="1"/>
          <p:nvPr/>
        </p:nvSpPr>
        <p:spPr>
          <a:xfrm>
            <a:off x="3229636" y="1382231"/>
            <a:ext cx="4904271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/>
              <a:t>Epcoritamab SC</a:t>
            </a:r>
          </a:p>
          <a:p>
            <a:r>
              <a:rPr lang="en-US" sz="1400" dirty="0"/>
              <a:t>Indefinite therapy, 28-day cycles</a:t>
            </a:r>
          </a:p>
          <a:p>
            <a:r>
              <a:rPr lang="en-US" sz="1400" u="sng" dirty="0"/>
              <a:t>Cycle 1</a:t>
            </a:r>
            <a:r>
              <a:rPr lang="en-US" sz="1400" dirty="0"/>
              <a:t> (step-up dosing)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Epcoritamab 0.16mg SC priming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8: Epcoritamab 0.8mg SC intermediate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Days 15 and 22: Epcoritamab 48mg SC full dose</a:t>
            </a:r>
          </a:p>
          <a:p>
            <a:r>
              <a:rPr lang="en-US" sz="1400" u="sng" dirty="0"/>
              <a:t>Cycles 1 to 3</a:t>
            </a:r>
            <a:r>
              <a:rPr lang="en-US" sz="1400" dirty="0"/>
              <a:t>: Epcoritamab 48mg SC weekly (days 1, 8, 15, 22)</a:t>
            </a:r>
          </a:p>
          <a:p>
            <a:r>
              <a:rPr lang="en-US" sz="1400" u="sng" dirty="0"/>
              <a:t>Cycles 4 to 9</a:t>
            </a:r>
            <a:r>
              <a:rPr lang="en-US" sz="1400" dirty="0"/>
              <a:t>: Epcoritamab 48mg SC every two weeks (days 1, 15)</a:t>
            </a:r>
          </a:p>
          <a:p>
            <a:r>
              <a:rPr lang="en-US" sz="1400" u="sng" dirty="0"/>
              <a:t>Cycle 10 and beyond</a:t>
            </a:r>
            <a:r>
              <a:rPr lang="en-US" sz="1400" dirty="0"/>
              <a:t>: Epcoritamab 48mg SC (day 1)</a:t>
            </a:r>
          </a:p>
          <a:p>
            <a:endParaRPr lang="en-US" sz="1400" dirty="0"/>
          </a:p>
          <a:p>
            <a:r>
              <a:rPr lang="en-US" sz="1400" dirty="0"/>
              <a:t>Supportive Care: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Prednisolone 100mg PO daily x4 for each dose of cycle 1 (days 1-4, 8-11, 15-18, and 22-25)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If grade 2 or higher CRS after 4</a:t>
            </a:r>
            <a:r>
              <a:rPr lang="en-US" sz="1400" baseline="30000" dirty="0"/>
              <a:t>th</a:t>
            </a:r>
            <a:r>
              <a:rPr lang="en-US" sz="1400" dirty="0"/>
              <a:t> dose of cycle 1, corticosteroids were given x4 days for each dose until CRS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Diphenhydramine 50mg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Acetaminophen 650-1000mg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Hospitalized 24h after 3</a:t>
            </a:r>
            <a:r>
              <a:rPr lang="en-US" sz="1400" baseline="30000" dirty="0"/>
              <a:t>rd</a:t>
            </a:r>
            <a:r>
              <a:rPr lang="en-US" sz="1400" dirty="0"/>
              <a:t> dose (first full dose)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BA7A3-37CD-9E42-8D29-73ED3425D657}"/>
              </a:ext>
            </a:extLst>
          </p:cNvPr>
          <p:cNvSpPr txBox="1"/>
          <p:nvPr/>
        </p:nvSpPr>
        <p:spPr>
          <a:xfrm>
            <a:off x="8226938" y="1382231"/>
            <a:ext cx="3909237" cy="4893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/>
              <a:t>Mosunetuzumab IV</a:t>
            </a:r>
          </a:p>
          <a:p>
            <a:r>
              <a:rPr lang="en-US" sz="1400" dirty="0"/>
              <a:t>Fixed duration, up to seventeen 21-day cycles</a:t>
            </a:r>
          </a:p>
          <a:p>
            <a:r>
              <a:rPr lang="en-US" sz="1400" u="sng" dirty="0"/>
              <a:t>Cycle 1</a:t>
            </a:r>
            <a:r>
              <a:rPr lang="en-US" sz="1400" dirty="0"/>
              <a:t> (step-up dosing)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Mosunetuzumab 1mg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8: Mosunetuzumab 2mg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15: Mosunetuzumab 60mg IV</a:t>
            </a:r>
          </a:p>
          <a:p>
            <a:r>
              <a:rPr lang="en-US" sz="1400" u="sng" dirty="0"/>
              <a:t>Cycle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Mosunetuzumab 60mg IV</a:t>
            </a:r>
          </a:p>
          <a:p>
            <a:r>
              <a:rPr lang="en-US" sz="1400" u="sng" dirty="0"/>
              <a:t>Cycle 3 onwards</a:t>
            </a:r>
            <a:r>
              <a:rPr lang="en-US" sz="1400" dirty="0"/>
              <a:t> (to cycle 8 if CR, cycle 17 if PR/SD)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Day 1: Mosunetuzumab 30mg IV</a:t>
            </a:r>
          </a:p>
          <a:p>
            <a:endParaRPr lang="en-US" sz="1400" dirty="0"/>
          </a:p>
          <a:p>
            <a:r>
              <a:rPr lang="en-US" sz="1400" dirty="0"/>
              <a:t>Supportive care: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Corticosteroids (MP 80mg IV or </a:t>
            </a:r>
            <a:r>
              <a:rPr lang="en-US" sz="1400" dirty="0" err="1"/>
              <a:t>Dex</a:t>
            </a:r>
            <a:r>
              <a:rPr lang="en-US" sz="1400" dirty="0"/>
              <a:t> 20mg IV) cycles 1 and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Optional from cycle 3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Hospital admission not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14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848C-B466-904F-927F-D6A367F5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Characteristics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BB2F9E-D7A7-EA4E-9EA1-2C6129B6B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35321"/>
              </p:ext>
            </p:extLst>
          </p:nvPr>
        </p:nvGraphicFramePr>
        <p:xfrm>
          <a:off x="340242" y="1417822"/>
          <a:ext cx="6106632" cy="3626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3567">
                  <a:extLst>
                    <a:ext uri="{9D8B030D-6E8A-4147-A177-3AD203B41FA5}">
                      <a16:colId xmlns:a16="http://schemas.microsoft.com/office/drawing/2014/main" val="2116917126"/>
                    </a:ext>
                  </a:extLst>
                </a:gridCol>
                <a:gridCol w="2013972">
                  <a:extLst>
                    <a:ext uri="{9D8B030D-6E8A-4147-A177-3AD203B41FA5}">
                      <a16:colId xmlns:a16="http://schemas.microsoft.com/office/drawing/2014/main" val="2367535450"/>
                    </a:ext>
                  </a:extLst>
                </a:gridCol>
                <a:gridCol w="2199093">
                  <a:extLst>
                    <a:ext uri="{9D8B030D-6E8A-4147-A177-3AD203B41FA5}">
                      <a16:colId xmlns:a16="http://schemas.microsoft.com/office/drawing/2014/main" val="1484203488"/>
                    </a:ext>
                  </a:extLst>
                </a:gridCol>
              </a:tblGrid>
              <a:tr h="312981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Glofitamab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Epcoritamab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1559864"/>
                  </a:ext>
                </a:extLst>
              </a:tr>
              <a:tr h="312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Enrollment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1/2020 to 9/2021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6/2020 to 1/2022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79514042"/>
                  </a:ext>
                </a:extLst>
              </a:tr>
              <a:tr h="312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Data Cutoff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3/14/22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1/31/22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24356156"/>
                  </a:ext>
                </a:extLst>
              </a:tr>
              <a:tr h="312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0641957"/>
                  </a:ext>
                </a:extLst>
              </a:tr>
              <a:tr h="312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66 (21-90)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64 (20-83)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5618068"/>
                  </a:ext>
                </a:extLst>
              </a:tr>
              <a:tr h="312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Sex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65%M/35%F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60%M/40%F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45922793"/>
                  </a:ext>
                </a:extLst>
              </a:tr>
              <a:tr h="3671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prior LOT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 (2-7)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 (2-11)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62135595"/>
                  </a:ext>
                </a:extLst>
              </a:tr>
              <a:tr h="369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Diagnosis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71% DLBCL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18% tFL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7% HGBL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4% PMBL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89% DLBCL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(28% transformed)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6% HGBL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2% PMBL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3% FL3b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356641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CA7F25-332C-B74E-9D00-D8FBF882F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45939"/>
              </p:ext>
            </p:extLst>
          </p:nvPr>
        </p:nvGraphicFramePr>
        <p:xfrm>
          <a:off x="6672076" y="1417821"/>
          <a:ext cx="5032597" cy="3632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113">
                  <a:extLst>
                    <a:ext uri="{9D8B030D-6E8A-4147-A177-3AD203B41FA5}">
                      <a16:colId xmlns:a16="http://schemas.microsoft.com/office/drawing/2014/main" val="3742108409"/>
                    </a:ext>
                  </a:extLst>
                </a:gridCol>
                <a:gridCol w="3179484">
                  <a:extLst>
                    <a:ext uri="{9D8B030D-6E8A-4147-A177-3AD203B41FA5}">
                      <a16:colId xmlns:a16="http://schemas.microsoft.com/office/drawing/2014/main" val="2968374683"/>
                    </a:ext>
                  </a:extLst>
                </a:gridCol>
              </a:tblGrid>
              <a:tr h="325919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Mosunetuzumab</a:t>
                      </a: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598901103"/>
                  </a:ext>
                </a:extLst>
              </a:tr>
              <a:tr h="2977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Enrollment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5/2019 to 9/2020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1001954123"/>
                  </a:ext>
                </a:extLst>
              </a:tr>
              <a:tr h="2841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Data Cutoff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8/27/21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712675863"/>
                  </a:ext>
                </a:extLst>
              </a:tr>
              <a:tr h="3522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1851582744"/>
                  </a:ext>
                </a:extLst>
              </a:tr>
              <a:tr h="3204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Age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60 (53-67)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1600006354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Sex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61%M/39%F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578008779"/>
                  </a:ext>
                </a:extLst>
              </a:tr>
              <a:tr h="3279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Median prior LOT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 (2-4)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594740191"/>
                  </a:ext>
                </a:extLst>
              </a:tr>
              <a:tr h="13822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Prior therapy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100% alkylator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100% anti-CD20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82% anthracycline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19% PI3Ki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14% IMiD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8243360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6A310C-4DFC-C940-8807-92DF33518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461612"/>
              </p:ext>
            </p:extLst>
          </p:nvPr>
        </p:nvGraphicFramePr>
        <p:xfrm>
          <a:off x="340242" y="5044761"/>
          <a:ext cx="6106632" cy="1621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3567">
                  <a:extLst>
                    <a:ext uri="{9D8B030D-6E8A-4147-A177-3AD203B41FA5}">
                      <a16:colId xmlns:a16="http://schemas.microsoft.com/office/drawing/2014/main" val="3928954874"/>
                    </a:ext>
                  </a:extLst>
                </a:gridCol>
                <a:gridCol w="2013972">
                  <a:extLst>
                    <a:ext uri="{9D8B030D-6E8A-4147-A177-3AD203B41FA5}">
                      <a16:colId xmlns:a16="http://schemas.microsoft.com/office/drawing/2014/main" val="253907798"/>
                    </a:ext>
                  </a:extLst>
                </a:gridCol>
                <a:gridCol w="2199093">
                  <a:extLst>
                    <a:ext uri="{9D8B030D-6E8A-4147-A177-3AD203B41FA5}">
                      <a16:colId xmlns:a16="http://schemas.microsoft.com/office/drawing/2014/main" val="2078645790"/>
                    </a:ext>
                  </a:extLst>
                </a:gridCol>
              </a:tblGrid>
              <a:tr h="369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Primary refractory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77703732"/>
                  </a:ext>
                </a:extLst>
              </a:tr>
              <a:tr h="6259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Prior CAR-T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38.9%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(75% progressed &lt;6m)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88135255"/>
                  </a:ext>
                </a:extLst>
              </a:tr>
              <a:tr h="6259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Prior ASCT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19.7%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(58% relapse &lt;12m)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3124163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CDF20C-2445-1C4A-A9BD-9495D94CE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41610"/>
              </p:ext>
            </p:extLst>
          </p:nvPr>
        </p:nvGraphicFramePr>
        <p:xfrm>
          <a:off x="6672075" y="5043977"/>
          <a:ext cx="5032597" cy="16161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3113">
                  <a:extLst>
                    <a:ext uri="{9D8B030D-6E8A-4147-A177-3AD203B41FA5}">
                      <a16:colId xmlns:a16="http://schemas.microsoft.com/office/drawing/2014/main" val="2131446804"/>
                    </a:ext>
                  </a:extLst>
                </a:gridCol>
                <a:gridCol w="3179484">
                  <a:extLst>
                    <a:ext uri="{9D8B030D-6E8A-4147-A177-3AD203B41FA5}">
                      <a16:colId xmlns:a16="http://schemas.microsoft.com/office/drawing/2014/main" val="3597632214"/>
                    </a:ext>
                  </a:extLst>
                </a:gridCol>
              </a:tblGrid>
              <a:tr h="3860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POD24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52%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2537030481"/>
                  </a:ext>
                </a:extLst>
              </a:tr>
              <a:tr h="62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Prior CAR-T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086260887"/>
                  </a:ext>
                </a:extLst>
              </a:tr>
              <a:tr h="6089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Prior ASCT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extLst>
                  <a:ext uri="{0D108BD9-81ED-4DB2-BD59-A6C34878D82A}">
                    <a16:rowId xmlns:a16="http://schemas.microsoft.com/office/drawing/2014/main" val="3018831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5C77-AB63-F547-B60A-A0DCED72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DCB490-BE21-7242-9767-B2079C80B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74847"/>
              </p:ext>
            </p:extLst>
          </p:nvPr>
        </p:nvGraphicFramePr>
        <p:xfrm>
          <a:off x="453361" y="1781101"/>
          <a:ext cx="7965869" cy="189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8816">
                  <a:extLst>
                    <a:ext uri="{9D8B030D-6E8A-4147-A177-3AD203B41FA5}">
                      <a16:colId xmlns:a16="http://schemas.microsoft.com/office/drawing/2014/main" val="1787735941"/>
                    </a:ext>
                  </a:extLst>
                </a:gridCol>
                <a:gridCol w="2329056">
                  <a:extLst>
                    <a:ext uri="{9D8B030D-6E8A-4147-A177-3AD203B41FA5}">
                      <a16:colId xmlns:a16="http://schemas.microsoft.com/office/drawing/2014/main" val="2361546360"/>
                    </a:ext>
                  </a:extLst>
                </a:gridCol>
                <a:gridCol w="3027997">
                  <a:extLst>
                    <a:ext uri="{9D8B030D-6E8A-4147-A177-3AD203B41FA5}">
                      <a16:colId xmlns:a16="http://schemas.microsoft.com/office/drawing/2014/main" val="2952516715"/>
                    </a:ext>
                  </a:extLst>
                </a:gridCol>
              </a:tblGrid>
              <a:tr h="379344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Glofitamab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Epcoritamab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08051948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f/u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12.6 months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 10.7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63684491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1º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CR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ORR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87295481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ORR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50841448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CR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20413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C855AF-BDD1-DE4C-BF5E-47A4751CC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50853"/>
              </p:ext>
            </p:extLst>
          </p:nvPr>
        </p:nvGraphicFramePr>
        <p:xfrm>
          <a:off x="8806039" y="1781101"/>
          <a:ext cx="3027997" cy="189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7997">
                  <a:extLst>
                    <a:ext uri="{9D8B030D-6E8A-4147-A177-3AD203B41FA5}">
                      <a16:colId xmlns:a16="http://schemas.microsoft.com/office/drawing/2014/main" val="2269210152"/>
                    </a:ext>
                  </a:extLst>
                </a:gridCol>
              </a:tblGrid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Mosunetuzumab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25589716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18.3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37825151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CR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01092785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00586480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116960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979C26-5B10-3349-8E24-D6E992089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66190"/>
              </p:ext>
            </p:extLst>
          </p:nvPr>
        </p:nvGraphicFramePr>
        <p:xfrm>
          <a:off x="453361" y="3682129"/>
          <a:ext cx="7965869" cy="2642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8816">
                  <a:extLst>
                    <a:ext uri="{9D8B030D-6E8A-4147-A177-3AD203B41FA5}">
                      <a16:colId xmlns:a16="http://schemas.microsoft.com/office/drawing/2014/main" val="3576045497"/>
                    </a:ext>
                  </a:extLst>
                </a:gridCol>
                <a:gridCol w="2329056">
                  <a:extLst>
                    <a:ext uri="{9D8B030D-6E8A-4147-A177-3AD203B41FA5}">
                      <a16:colId xmlns:a16="http://schemas.microsoft.com/office/drawing/2014/main" val="2451996730"/>
                    </a:ext>
                  </a:extLst>
                </a:gridCol>
                <a:gridCol w="3027997">
                  <a:extLst>
                    <a:ext uri="{9D8B030D-6E8A-4147-A177-3AD203B41FA5}">
                      <a16:colId xmlns:a16="http://schemas.microsoft.com/office/drawing/2014/main" val="456572890"/>
                    </a:ext>
                  </a:extLst>
                </a:gridCol>
              </a:tblGrid>
              <a:tr h="4050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time to response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1.4 months (1.0-8.4)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61597897"/>
                  </a:ext>
                </a:extLst>
              </a:tr>
              <a:tr h="3402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Median time to CR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42 days (31-308)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2.7 months (1.2-11.1)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28767591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Duration of CR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78% at 12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89% at 9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03874975"/>
                  </a:ext>
                </a:extLst>
              </a:tr>
              <a:tr h="15173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sng" strike="noStrike" dirty="0">
                          <a:effectLst/>
                        </a:rPr>
                        <a:t>MRD (-)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45.9% (49 of 107 evaluable by clonoSEQ)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78% remained MRD (-) at 6 months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092754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C0EAE6-1713-C041-BB23-9AC0600EF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46329"/>
              </p:ext>
            </p:extLst>
          </p:nvPr>
        </p:nvGraphicFramePr>
        <p:xfrm>
          <a:off x="8806039" y="3682129"/>
          <a:ext cx="3027997" cy="2663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7997">
                  <a:extLst>
                    <a:ext uri="{9D8B030D-6E8A-4147-A177-3AD203B41FA5}">
                      <a16:colId xmlns:a16="http://schemas.microsoft.com/office/drawing/2014/main" val="1759486079"/>
                    </a:ext>
                  </a:extLst>
                </a:gridCol>
              </a:tblGrid>
              <a:tr h="4050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1.4 months (1.2-2.9)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35602299"/>
                  </a:ext>
                </a:extLst>
              </a:tr>
              <a:tr h="3615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3.0 months (1.4-5.7)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55566078"/>
                  </a:ext>
                </a:extLst>
              </a:tr>
              <a:tr h="379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63.7% at 18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33924463"/>
                  </a:ext>
                </a:extLst>
              </a:tr>
              <a:tr h="15173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Treatment cycles received</a:t>
                      </a:r>
                    </a:p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&lt;8 cycles - 23% </a:t>
                      </a:r>
                    </a:p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cycles - 59% </a:t>
                      </a:r>
                    </a:p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8-17 cycles - 6%</a:t>
                      </a:r>
                    </a:p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cycles - 12%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28912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2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A935-E849-9E49-AC38-7CEE19D1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Toxicity: CRS/ICANS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DA49C5-F1DD-CD4E-84AB-6075332C9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08930"/>
              </p:ext>
            </p:extLst>
          </p:nvPr>
        </p:nvGraphicFramePr>
        <p:xfrm>
          <a:off x="126999" y="1353732"/>
          <a:ext cx="11632610" cy="1872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4303">
                  <a:extLst>
                    <a:ext uri="{9D8B030D-6E8A-4147-A177-3AD203B41FA5}">
                      <a16:colId xmlns:a16="http://schemas.microsoft.com/office/drawing/2014/main" val="1303149610"/>
                    </a:ext>
                  </a:extLst>
                </a:gridCol>
                <a:gridCol w="2462879">
                  <a:extLst>
                    <a:ext uri="{9D8B030D-6E8A-4147-A177-3AD203B41FA5}">
                      <a16:colId xmlns:a16="http://schemas.microsoft.com/office/drawing/2014/main" val="1699515666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822994238"/>
                    </a:ext>
                  </a:extLst>
                </a:gridCol>
                <a:gridCol w="395372">
                  <a:extLst>
                    <a:ext uri="{9D8B030D-6E8A-4147-A177-3AD203B41FA5}">
                      <a16:colId xmlns:a16="http://schemas.microsoft.com/office/drawing/2014/main" val="2862219881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894247633"/>
                    </a:ext>
                  </a:extLst>
                </a:gridCol>
              </a:tblGrid>
              <a:tr h="376329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Glofitamab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Epcoritamab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Mosunetuzumab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30617622"/>
                  </a:ext>
                </a:extLst>
              </a:tr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Any CRS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49.7%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23399021"/>
                  </a:ext>
                </a:extLst>
              </a:tr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G1-2 CRS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47.1%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26%/17%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5475713"/>
                  </a:ext>
                </a:extLst>
              </a:tr>
              <a:tr h="3668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G3-4 CRS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2.6%/1.3%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2.5%/0%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1%/1%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89581156"/>
                  </a:ext>
                </a:extLst>
              </a:tr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G5 CRS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none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5995548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C462D-1012-9B42-B358-E107070F1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538482"/>
              </p:ext>
            </p:extLst>
          </p:nvPr>
        </p:nvGraphicFramePr>
        <p:xfrm>
          <a:off x="126999" y="4761132"/>
          <a:ext cx="11632610" cy="1546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4303">
                  <a:extLst>
                    <a:ext uri="{9D8B030D-6E8A-4147-A177-3AD203B41FA5}">
                      <a16:colId xmlns:a16="http://schemas.microsoft.com/office/drawing/2014/main" val="1589990277"/>
                    </a:ext>
                  </a:extLst>
                </a:gridCol>
                <a:gridCol w="2462879">
                  <a:extLst>
                    <a:ext uri="{9D8B030D-6E8A-4147-A177-3AD203B41FA5}">
                      <a16:colId xmlns:a16="http://schemas.microsoft.com/office/drawing/2014/main" val="1313674964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1909164010"/>
                    </a:ext>
                  </a:extLst>
                </a:gridCol>
                <a:gridCol w="395372">
                  <a:extLst>
                    <a:ext uri="{9D8B030D-6E8A-4147-A177-3AD203B41FA5}">
                      <a16:colId xmlns:a16="http://schemas.microsoft.com/office/drawing/2014/main" val="3559413371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2130512802"/>
                    </a:ext>
                  </a:extLst>
                </a:gridCol>
              </a:tblGrid>
              <a:tr h="4206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Anti-IL6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32.5% received either</a:t>
                      </a:r>
                    </a:p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(8% tocilizumab alone, </a:t>
                      </a:r>
                    </a:p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15% steroids alone, </a:t>
                      </a:r>
                    </a:p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10% both)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0069316"/>
                  </a:ext>
                </a:extLst>
              </a:tr>
              <a:tr h="752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Unplanned steroids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887905"/>
                  </a:ext>
                </a:extLst>
              </a:tr>
              <a:tr h="3729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Unplanned hospitalization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7% ICU admission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n/a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3227249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59BE11-73C0-A840-B9A3-428D18486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39661"/>
              </p:ext>
            </p:extLst>
          </p:nvPr>
        </p:nvGraphicFramePr>
        <p:xfrm>
          <a:off x="126999" y="3429000"/>
          <a:ext cx="11632610" cy="1128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4303">
                  <a:extLst>
                    <a:ext uri="{9D8B030D-6E8A-4147-A177-3AD203B41FA5}">
                      <a16:colId xmlns:a16="http://schemas.microsoft.com/office/drawing/2014/main" val="3089167993"/>
                    </a:ext>
                  </a:extLst>
                </a:gridCol>
                <a:gridCol w="2462879">
                  <a:extLst>
                    <a:ext uri="{9D8B030D-6E8A-4147-A177-3AD203B41FA5}">
                      <a16:colId xmlns:a16="http://schemas.microsoft.com/office/drawing/2014/main" val="2198842208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88252776"/>
                    </a:ext>
                  </a:extLst>
                </a:gridCol>
                <a:gridCol w="395372">
                  <a:extLst>
                    <a:ext uri="{9D8B030D-6E8A-4147-A177-3AD203B41FA5}">
                      <a16:colId xmlns:a16="http://schemas.microsoft.com/office/drawing/2014/main" val="3902968418"/>
                    </a:ext>
                  </a:extLst>
                </a:gridCol>
                <a:gridCol w="3095028">
                  <a:extLst>
                    <a:ext uri="{9D8B030D-6E8A-4147-A177-3AD203B41FA5}">
                      <a16:colId xmlns:a16="http://schemas.microsoft.com/office/drawing/2014/main" val="4262851117"/>
                    </a:ext>
                  </a:extLst>
                </a:gridCol>
              </a:tblGrid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Any ICANS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83319012"/>
                  </a:ext>
                </a:extLst>
              </a:tr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ICANS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2.6%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60395606"/>
                  </a:ext>
                </a:extLst>
              </a:tr>
              <a:tr h="3763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G5 ICANS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none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 event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none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0082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3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DCEE-0B97-B549-BDF6-B6709943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CRS timing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BDBC6F-2384-BD44-84E2-476A07B3472E}"/>
              </a:ext>
            </a:extLst>
          </p:cNvPr>
          <p:cNvGrpSpPr/>
          <p:nvPr/>
        </p:nvGrpSpPr>
        <p:grpSpPr>
          <a:xfrm>
            <a:off x="-1" y="3776711"/>
            <a:ext cx="5477391" cy="3081290"/>
            <a:chOff x="-1" y="3776711"/>
            <a:chExt cx="5477391" cy="308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46278F-2AC3-F342-8036-372B2ACD2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206"/>
            <a:stretch/>
          </p:blipFill>
          <p:spPr>
            <a:xfrm>
              <a:off x="-1" y="3776711"/>
              <a:ext cx="5477391" cy="30812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4D119-D17B-4C41-A91F-84D0FDAF9B4F}"/>
                </a:ext>
              </a:extLst>
            </p:cNvPr>
            <p:cNvSpPr txBox="1"/>
            <p:nvPr/>
          </p:nvSpPr>
          <p:spPr>
            <a:xfrm>
              <a:off x="1261653" y="4501589"/>
              <a:ext cx="999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Mandated hospitalization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C67F84-CFD5-A747-B7A6-4383256C7D51}"/>
              </a:ext>
            </a:extLst>
          </p:cNvPr>
          <p:cNvGrpSpPr/>
          <p:nvPr/>
        </p:nvGrpSpPr>
        <p:grpSpPr>
          <a:xfrm>
            <a:off x="6096000" y="3677909"/>
            <a:ext cx="6002892" cy="3180091"/>
            <a:chOff x="6096000" y="3677909"/>
            <a:chExt cx="6002892" cy="31800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C29202-63B1-BD40-BF73-52F9357A5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25" t="22554"/>
            <a:stretch/>
          </p:blipFill>
          <p:spPr>
            <a:xfrm>
              <a:off x="6096000" y="3677909"/>
              <a:ext cx="6002892" cy="31800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E5235-2B15-6D42-9BB9-53BCB2CBA90C}"/>
                </a:ext>
              </a:extLst>
            </p:cNvPr>
            <p:cNvSpPr txBox="1"/>
            <p:nvPr/>
          </p:nvSpPr>
          <p:spPr>
            <a:xfrm>
              <a:off x="10328022" y="3846544"/>
              <a:ext cx="16882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No mandated hospitalization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AE33D4-1875-4E46-8C40-90BCF515FF38}"/>
              </a:ext>
            </a:extLst>
          </p:cNvPr>
          <p:cNvGrpSpPr/>
          <p:nvPr/>
        </p:nvGrpSpPr>
        <p:grpSpPr>
          <a:xfrm>
            <a:off x="3763926" y="544901"/>
            <a:ext cx="4422752" cy="3301643"/>
            <a:chOff x="3763926" y="544901"/>
            <a:chExt cx="4422752" cy="33016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CE2190-029E-F94B-8C60-3DF0E5ACEFCF}"/>
                </a:ext>
              </a:extLst>
            </p:cNvPr>
            <p:cNvGrpSpPr/>
            <p:nvPr/>
          </p:nvGrpSpPr>
          <p:grpSpPr>
            <a:xfrm>
              <a:off x="3763926" y="544901"/>
              <a:ext cx="4422752" cy="3301643"/>
              <a:chOff x="7453423" y="289720"/>
              <a:chExt cx="4422752" cy="330164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3E7760-A242-644C-9423-2D00F7F407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4299"/>
              <a:stretch/>
            </p:blipFill>
            <p:spPr>
              <a:xfrm>
                <a:off x="7453423" y="289720"/>
                <a:ext cx="4422752" cy="327750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6EAB31-1D39-EB42-84F0-C68514D610A7}"/>
                  </a:ext>
                </a:extLst>
              </p:cNvPr>
              <p:cNvSpPr txBox="1"/>
              <p:nvPr/>
            </p:nvSpPr>
            <p:spPr>
              <a:xfrm>
                <a:off x="8367823" y="3314364"/>
                <a:ext cx="9923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Epcoritamab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FD04E-7F3C-D141-9C0E-0BAA46DEBBA4}"/>
                </a:ext>
              </a:extLst>
            </p:cNvPr>
            <p:cNvSpPr txBox="1"/>
            <p:nvPr/>
          </p:nvSpPr>
          <p:spPr>
            <a:xfrm>
              <a:off x="5674087" y="1490633"/>
              <a:ext cx="999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Mandated hospitalization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46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BDFD-EB43-4B49-AEE3-7F66F137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A6758-C8DE-1045-AF46-101FB19D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6823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A935-E849-9E49-AC38-7CEE19D1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Toxicity: Hematologic/Infectious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0CD805-AA54-E84D-B07F-A26CE9FE8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772631"/>
              </p:ext>
            </p:extLst>
          </p:nvPr>
        </p:nvGraphicFramePr>
        <p:xfrm>
          <a:off x="202314" y="1368048"/>
          <a:ext cx="11716784" cy="1045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0813">
                  <a:extLst>
                    <a:ext uri="{9D8B030D-6E8A-4147-A177-3AD203B41FA5}">
                      <a16:colId xmlns:a16="http://schemas.microsoft.com/office/drawing/2014/main" val="2260429313"/>
                    </a:ext>
                  </a:extLst>
                </a:gridCol>
                <a:gridCol w="2793906">
                  <a:extLst>
                    <a:ext uri="{9D8B030D-6E8A-4147-A177-3AD203B41FA5}">
                      <a16:colId xmlns:a16="http://schemas.microsoft.com/office/drawing/2014/main" val="86711559"/>
                    </a:ext>
                  </a:extLst>
                </a:gridCol>
                <a:gridCol w="2906407">
                  <a:extLst>
                    <a:ext uri="{9D8B030D-6E8A-4147-A177-3AD203B41FA5}">
                      <a16:colId xmlns:a16="http://schemas.microsoft.com/office/drawing/2014/main" val="1980447639"/>
                    </a:ext>
                  </a:extLst>
                </a:gridCol>
                <a:gridCol w="398235">
                  <a:extLst>
                    <a:ext uri="{9D8B030D-6E8A-4147-A177-3AD203B41FA5}">
                      <a16:colId xmlns:a16="http://schemas.microsoft.com/office/drawing/2014/main" val="3087108789"/>
                    </a:ext>
                  </a:extLst>
                </a:gridCol>
                <a:gridCol w="3117423">
                  <a:extLst>
                    <a:ext uri="{9D8B030D-6E8A-4147-A177-3AD203B41FA5}">
                      <a16:colId xmlns:a16="http://schemas.microsoft.com/office/drawing/2014/main" val="16636066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Glofitamab</a:t>
                      </a: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Epcoritamab</a:t>
                      </a: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Mosunetuzumab</a:t>
                      </a: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3612456850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Anemia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4082478098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Thrombocytopenia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10492757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837162-DD6F-584E-9916-D34073D8F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95843"/>
              </p:ext>
            </p:extLst>
          </p:nvPr>
        </p:nvGraphicFramePr>
        <p:xfrm>
          <a:off x="202314" y="4653886"/>
          <a:ext cx="11716784" cy="1935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0813">
                  <a:extLst>
                    <a:ext uri="{9D8B030D-6E8A-4147-A177-3AD203B41FA5}">
                      <a16:colId xmlns:a16="http://schemas.microsoft.com/office/drawing/2014/main" val="3932462462"/>
                    </a:ext>
                  </a:extLst>
                </a:gridCol>
                <a:gridCol w="2793906">
                  <a:extLst>
                    <a:ext uri="{9D8B030D-6E8A-4147-A177-3AD203B41FA5}">
                      <a16:colId xmlns:a16="http://schemas.microsoft.com/office/drawing/2014/main" val="1142202866"/>
                    </a:ext>
                  </a:extLst>
                </a:gridCol>
                <a:gridCol w="2906407">
                  <a:extLst>
                    <a:ext uri="{9D8B030D-6E8A-4147-A177-3AD203B41FA5}">
                      <a16:colId xmlns:a16="http://schemas.microsoft.com/office/drawing/2014/main" val="3525628360"/>
                    </a:ext>
                  </a:extLst>
                </a:gridCol>
                <a:gridCol w="398235">
                  <a:extLst>
                    <a:ext uri="{9D8B030D-6E8A-4147-A177-3AD203B41FA5}">
                      <a16:colId xmlns:a16="http://schemas.microsoft.com/office/drawing/2014/main" val="2427022283"/>
                    </a:ext>
                  </a:extLst>
                </a:gridCol>
                <a:gridCol w="3117423">
                  <a:extLst>
                    <a:ext uri="{9D8B030D-6E8A-4147-A177-3AD203B41FA5}">
                      <a16:colId xmlns:a16="http://schemas.microsoft.com/office/drawing/2014/main" val="4216644804"/>
                    </a:ext>
                  </a:extLst>
                </a:gridCol>
              </a:tblGrid>
              <a:tr h="5377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Any G5 AE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5%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(0 of 8 attributed to </a:t>
                      </a:r>
                      <a:r>
                        <a:rPr lang="en-US" sz="1800" u="none" strike="noStrike" dirty="0" err="1">
                          <a:effectLst/>
                        </a:rPr>
                        <a:t>glofitamab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? At least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2.2%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(0 of 2 attributed to </a:t>
                      </a:r>
                      <a:r>
                        <a:rPr lang="en-US" sz="1800" u="none" strike="noStrike" dirty="0" err="1">
                          <a:effectLst/>
                        </a:rPr>
                        <a:t>mosunetuzumab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1713894100"/>
                  </a:ext>
                </a:extLst>
              </a:tr>
              <a:tr h="9536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Other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6% G3-4 hypophosphatemia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n/a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8% G3-4 hyperglycemia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17% G 3-4 hypophosphatemia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8% anemia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19654115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93F704-D98A-2C4D-83FA-1804A442F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56266"/>
              </p:ext>
            </p:extLst>
          </p:nvPr>
        </p:nvGraphicFramePr>
        <p:xfrm>
          <a:off x="202314" y="2504270"/>
          <a:ext cx="11716784" cy="205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0813">
                  <a:extLst>
                    <a:ext uri="{9D8B030D-6E8A-4147-A177-3AD203B41FA5}">
                      <a16:colId xmlns:a16="http://schemas.microsoft.com/office/drawing/2014/main" val="4190065030"/>
                    </a:ext>
                  </a:extLst>
                </a:gridCol>
                <a:gridCol w="2793906">
                  <a:extLst>
                    <a:ext uri="{9D8B030D-6E8A-4147-A177-3AD203B41FA5}">
                      <a16:colId xmlns:a16="http://schemas.microsoft.com/office/drawing/2014/main" val="2674645171"/>
                    </a:ext>
                  </a:extLst>
                </a:gridCol>
                <a:gridCol w="2906407">
                  <a:extLst>
                    <a:ext uri="{9D8B030D-6E8A-4147-A177-3AD203B41FA5}">
                      <a16:colId xmlns:a16="http://schemas.microsoft.com/office/drawing/2014/main" val="339012210"/>
                    </a:ext>
                  </a:extLst>
                </a:gridCol>
                <a:gridCol w="398235">
                  <a:extLst>
                    <a:ext uri="{9D8B030D-6E8A-4147-A177-3AD203B41FA5}">
                      <a16:colId xmlns:a16="http://schemas.microsoft.com/office/drawing/2014/main" val="3073570161"/>
                    </a:ext>
                  </a:extLst>
                </a:gridCol>
                <a:gridCol w="3117423">
                  <a:extLst>
                    <a:ext uri="{9D8B030D-6E8A-4147-A177-3AD203B41FA5}">
                      <a16:colId xmlns:a16="http://schemas.microsoft.com/office/drawing/2014/main" val="3405982584"/>
                    </a:ext>
                  </a:extLst>
                </a:gridCol>
              </a:tblGrid>
              <a:tr h="3296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Neutropenia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4150866877"/>
                  </a:ext>
                </a:extLst>
              </a:tr>
              <a:tr h="268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G-CSF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n/a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2750097129"/>
                  </a:ext>
                </a:extLst>
              </a:tr>
              <a:tr h="3346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Febrile Neutropenia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3% ≥G3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n/a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3004038871"/>
                  </a:ext>
                </a:extLst>
              </a:tr>
              <a:tr h="268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Infection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38%</a:t>
                      </a:r>
                    </a:p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(15% G3-4)</a:t>
                      </a: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14.6%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(1.3% G3-4)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20%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(14% G3-4)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403318812"/>
                  </a:ext>
                </a:extLst>
              </a:tr>
              <a:tr h="268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COVID19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2.6%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(1.3% G5)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6.4%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(1.3% G5)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(no G5)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9" marR="7679" marT="7679" marB="0"/>
                </a:tc>
                <a:extLst>
                  <a:ext uri="{0D108BD9-81ED-4DB2-BD59-A6C34878D82A}">
                    <a16:rowId xmlns:a16="http://schemas.microsoft.com/office/drawing/2014/main" val="219600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0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B842-D7DB-A04A-B30C-A5E08D54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DLBCL CD19 CAR-T and CD20xCD3 BiTEs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FF03F-1CA6-F44C-BE3F-10839CC81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477036"/>
              </p:ext>
            </p:extLst>
          </p:nvPr>
        </p:nvGraphicFramePr>
        <p:xfrm>
          <a:off x="267512" y="1549013"/>
          <a:ext cx="11656976" cy="5064438"/>
        </p:xfrm>
        <a:graphic>
          <a:graphicData uri="http://schemas.openxmlformats.org/drawingml/2006/table">
            <a:tbl>
              <a:tblPr/>
              <a:tblGrid>
                <a:gridCol w="1484128">
                  <a:extLst>
                    <a:ext uri="{9D8B030D-6E8A-4147-A177-3AD203B41FA5}">
                      <a16:colId xmlns:a16="http://schemas.microsoft.com/office/drawing/2014/main" val="3246243472"/>
                    </a:ext>
                  </a:extLst>
                </a:gridCol>
                <a:gridCol w="1225814">
                  <a:extLst>
                    <a:ext uri="{9D8B030D-6E8A-4147-A177-3AD203B41FA5}">
                      <a16:colId xmlns:a16="http://schemas.microsoft.com/office/drawing/2014/main" val="823659221"/>
                    </a:ext>
                  </a:extLst>
                </a:gridCol>
                <a:gridCol w="1225814">
                  <a:extLst>
                    <a:ext uri="{9D8B030D-6E8A-4147-A177-3AD203B41FA5}">
                      <a16:colId xmlns:a16="http://schemas.microsoft.com/office/drawing/2014/main" val="1785645252"/>
                    </a:ext>
                  </a:extLst>
                </a:gridCol>
                <a:gridCol w="1352623">
                  <a:extLst>
                    <a:ext uri="{9D8B030D-6E8A-4147-A177-3AD203B41FA5}">
                      <a16:colId xmlns:a16="http://schemas.microsoft.com/office/drawing/2014/main" val="4138065070"/>
                    </a:ext>
                  </a:extLst>
                </a:gridCol>
                <a:gridCol w="1282174">
                  <a:extLst>
                    <a:ext uri="{9D8B030D-6E8A-4147-A177-3AD203B41FA5}">
                      <a16:colId xmlns:a16="http://schemas.microsoft.com/office/drawing/2014/main" val="2168517777"/>
                    </a:ext>
                  </a:extLst>
                </a:gridCol>
                <a:gridCol w="1225814">
                  <a:extLst>
                    <a:ext uri="{9D8B030D-6E8A-4147-A177-3AD203B41FA5}">
                      <a16:colId xmlns:a16="http://schemas.microsoft.com/office/drawing/2014/main" val="3885629974"/>
                    </a:ext>
                  </a:extLst>
                </a:gridCol>
                <a:gridCol w="1225814">
                  <a:extLst>
                    <a:ext uri="{9D8B030D-6E8A-4147-A177-3AD203B41FA5}">
                      <a16:colId xmlns:a16="http://schemas.microsoft.com/office/drawing/2014/main" val="1242639718"/>
                    </a:ext>
                  </a:extLst>
                </a:gridCol>
                <a:gridCol w="1225814">
                  <a:extLst>
                    <a:ext uri="{9D8B030D-6E8A-4147-A177-3AD203B41FA5}">
                      <a16:colId xmlns:a16="http://schemas.microsoft.com/office/drawing/2014/main" val="3529515902"/>
                    </a:ext>
                  </a:extLst>
                </a:gridCol>
                <a:gridCol w="1408981">
                  <a:extLst>
                    <a:ext uri="{9D8B030D-6E8A-4147-A177-3AD203B41FA5}">
                      <a16:colId xmlns:a16="http://schemas.microsoft.com/office/drawing/2014/main" val="2261401172"/>
                    </a:ext>
                  </a:extLst>
                </a:gridCol>
              </a:tblGrid>
              <a:tr h="40114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DLBCL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676801"/>
                  </a:ext>
                </a:extLst>
              </a:tr>
              <a:tr h="40114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Axi-cel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Liso-cel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Tisa-cel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Glofitamab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Epcoritamab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429988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ZUMA-7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ZUMA-1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TRANSFORM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TRANSCEND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</a:rPr>
                        <a:t>BELINDA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JULIET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NEJM 2022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EPCORE NHL1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276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CD20xCD3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CD20xCD3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52089"/>
                  </a:ext>
                </a:extLst>
              </a:tr>
              <a:tr h="8524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of therapy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7276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384913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163928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C9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380898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427012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CRS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 (6%)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 (13%)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 (1%)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 (2%)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 (5%)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 (23%)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 (4%)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(3%)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41999"/>
                  </a:ext>
                </a:extLst>
              </a:tr>
              <a:tr h="426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ICANS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(21%)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 (28%)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 (4%)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 (10%)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 (2%)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 (11%)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 (3%)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 (0%)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54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62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B842-D7DB-A04A-B30C-A5E08D54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 CD19 CAR-T and CD20xCD3 BiTEs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DB2724-6F72-E746-BD85-0607E2C83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17696"/>
              </p:ext>
            </p:extLst>
          </p:nvPr>
        </p:nvGraphicFramePr>
        <p:xfrm>
          <a:off x="2136997" y="1690688"/>
          <a:ext cx="6464743" cy="4135951"/>
        </p:xfrm>
        <a:graphic>
          <a:graphicData uri="http://schemas.openxmlformats.org/drawingml/2006/table">
            <a:tbl>
              <a:tblPr/>
              <a:tblGrid>
                <a:gridCol w="1659512">
                  <a:extLst>
                    <a:ext uri="{9D8B030D-6E8A-4147-A177-3AD203B41FA5}">
                      <a16:colId xmlns:a16="http://schemas.microsoft.com/office/drawing/2014/main" val="3429623356"/>
                    </a:ext>
                  </a:extLst>
                </a:gridCol>
                <a:gridCol w="1370672">
                  <a:extLst>
                    <a:ext uri="{9D8B030D-6E8A-4147-A177-3AD203B41FA5}">
                      <a16:colId xmlns:a16="http://schemas.microsoft.com/office/drawing/2014/main" val="4057604048"/>
                    </a:ext>
                  </a:extLst>
                </a:gridCol>
                <a:gridCol w="1370672">
                  <a:extLst>
                    <a:ext uri="{9D8B030D-6E8A-4147-A177-3AD203B41FA5}">
                      <a16:colId xmlns:a16="http://schemas.microsoft.com/office/drawing/2014/main" val="1770088682"/>
                    </a:ext>
                  </a:extLst>
                </a:gridCol>
                <a:gridCol w="2063887">
                  <a:extLst>
                    <a:ext uri="{9D8B030D-6E8A-4147-A177-3AD203B41FA5}">
                      <a16:colId xmlns:a16="http://schemas.microsoft.com/office/drawing/2014/main" val="3331858972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067502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Axi-cel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Tisa-cel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Mosenutuzumab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201162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ZUMA-5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ELARA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Lancet Oncol 2022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2944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CD20xCD3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947379"/>
                  </a:ext>
                </a:extLst>
              </a:tr>
              <a:tr h="696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of therapy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310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447254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03840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B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942459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586606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CRS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 (6%)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 (0%)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 (2%)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49686"/>
                  </a:ext>
                </a:extLst>
              </a:tr>
              <a:tr h="3480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ICANS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 (19%)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 (1%)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 (0%)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62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23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6BBAC-072D-FF41-A447-FF13D7092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BiTEs in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93739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31A8-0E3F-6645-8C9B-10A6AE61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88"/>
            <a:ext cx="10515600" cy="900113"/>
          </a:xfrm>
        </p:spPr>
        <p:txBody>
          <a:bodyPr/>
          <a:lstStyle/>
          <a:p>
            <a:r>
              <a:rPr lang="en-US" dirty="0"/>
              <a:t>Myeloma treatment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FB5D6A-8CD3-9144-817D-D54BE908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05" y="82256"/>
            <a:ext cx="8358189" cy="66934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9623F9-AE0D-EB44-93CB-6A1D35308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4" t="48015" b="21009"/>
          <a:stretch/>
        </p:blipFill>
        <p:spPr>
          <a:xfrm>
            <a:off x="3551275" y="3296093"/>
            <a:ext cx="6723818" cy="2073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99C4FC-46B1-3F4D-AA94-CD4205B5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38" b="51986"/>
          <a:stretch/>
        </p:blipFill>
        <p:spPr>
          <a:xfrm>
            <a:off x="1916903" y="1222744"/>
            <a:ext cx="8358189" cy="20733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D76891-30C3-DC44-ADD1-DE469BF24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024"/>
          <a:stretch/>
        </p:blipFill>
        <p:spPr>
          <a:xfrm>
            <a:off x="1916902" y="86430"/>
            <a:ext cx="8358189" cy="11363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349955-9032-3344-BA1F-9D2C3F147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15" r="80446" b="21009"/>
          <a:stretch/>
        </p:blipFill>
        <p:spPr>
          <a:xfrm>
            <a:off x="1916901" y="3296092"/>
            <a:ext cx="1634372" cy="2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1507-7270-814F-9F90-EB8BDAB9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LocoMMotion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9C26-A8E9-0645-B9BB-F2F16E891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Prospective, non-interventional study of triple-class exposed R/R MM (N=248)</a:t>
            </a:r>
          </a:p>
          <a:p>
            <a:r>
              <a:rPr lang="en-US" dirty="0"/>
              <a:t>ECOG 0-1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35959-2483-5948-99E4-9CF2AFAFAC7C}"/>
              </a:ext>
            </a:extLst>
          </p:cNvPr>
          <p:cNvSpPr txBox="1"/>
          <p:nvPr/>
        </p:nvSpPr>
        <p:spPr>
          <a:xfrm>
            <a:off x="9236832" y="6550223"/>
            <a:ext cx="29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hlinkClick r:id="rId2"/>
              </a:rPr>
              <a:t>Leukemia. 2022 May;36(5):1371-1376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A3C75-1E10-3F4E-B3CF-2DF191A3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548" y="2496405"/>
            <a:ext cx="5190903" cy="1601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713F5-3BAD-2049-873D-02644973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548" y="4130576"/>
            <a:ext cx="5139157" cy="71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58C88-D0DC-AE4D-9EC7-8E0020BE4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547" y="4897289"/>
            <a:ext cx="5139157" cy="1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0605-5BCB-564F-8880-6CB8A270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LocoMMotion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50072-AE3F-F24C-9EB7-EABEADEA2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5130" cy="4351338"/>
          </a:xfrm>
        </p:spPr>
        <p:txBody>
          <a:bodyPr/>
          <a:lstStyle/>
          <a:p>
            <a:r>
              <a:rPr lang="en-US" dirty="0"/>
              <a:t>ORR 29.8%</a:t>
            </a:r>
          </a:p>
          <a:p>
            <a:pPr lvl="1"/>
            <a:r>
              <a:rPr lang="en-US" dirty="0"/>
              <a:t>Only one CR and no stringent CR</a:t>
            </a:r>
          </a:p>
          <a:p>
            <a:r>
              <a:rPr lang="en-US" dirty="0"/>
              <a:t>mPFS 4.6 months</a:t>
            </a:r>
          </a:p>
          <a:p>
            <a:pPr lvl="1"/>
            <a:r>
              <a:rPr lang="en-US" dirty="0"/>
              <a:t>3.9 months in triple-class refractory vs 8.2 months in triple-class exposed </a:t>
            </a:r>
          </a:p>
          <a:p>
            <a:r>
              <a:rPr lang="en-US" dirty="0" err="1"/>
              <a:t>mOS</a:t>
            </a:r>
            <a:r>
              <a:rPr lang="en-US" dirty="0"/>
              <a:t> 12.4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B0F2E-3246-B94E-9E65-6D3AE23D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334" y="1744891"/>
            <a:ext cx="570608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E4875-D05A-324C-AD6B-2CF15C0120C2}"/>
              </a:ext>
            </a:extLst>
          </p:cNvPr>
          <p:cNvSpPr txBox="1"/>
          <p:nvPr/>
        </p:nvSpPr>
        <p:spPr>
          <a:xfrm>
            <a:off x="9236832" y="6550223"/>
            <a:ext cx="29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hlinkClick r:id="rId3"/>
              </a:rPr>
              <a:t>Leukemia. 2022 May;36(5):1371-1376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51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1DFF-FEF5-484A-8194-ECCAD948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 with MM accelerated approvals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C742A-24CB-2341-A3D1-8A250C308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551999" cy="823912"/>
          </a:xfrm>
        </p:spPr>
        <p:txBody>
          <a:bodyPr/>
          <a:lstStyle/>
          <a:p>
            <a:r>
              <a:rPr lang="en-US" dirty="0"/>
              <a:t>Standard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07E2-0231-E646-A3DE-1FD0DF054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2551998" cy="36845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2003 Bortezomib</a:t>
            </a:r>
          </a:p>
          <a:p>
            <a:r>
              <a:rPr lang="en-US" dirty="0"/>
              <a:t>2012 Carfilzomib</a:t>
            </a:r>
          </a:p>
          <a:p>
            <a:r>
              <a:rPr lang="en-US" dirty="0"/>
              <a:t>2013 Pomalidomide</a:t>
            </a:r>
          </a:p>
          <a:p>
            <a:r>
              <a:rPr lang="en-US" dirty="0"/>
              <a:t>2015 Daratumumab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F5B40-8497-1A47-B04A-CD8D1617F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6847" y="1681163"/>
            <a:ext cx="7878541" cy="823912"/>
          </a:xfrm>
        </p:spPr>
        <p:txBody>
          <a:bodyPr/>
          <a:lstStyle/>
          <a:p>
            <a:r>
              <a:rPr lang="en-US" dirty="0"/>
              <a:t>Withdrawn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C9989-6F9D-6141-8169-B2E5DFA38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6847" y="2505075"/>
            <a:ext cx="8569841" cy="36845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2015 Panobinostat </a:t>
            </a:r>
          </a:p>
          <a:p>
            <a:pPr lvl="1"/>
            <a:r>
              <a:rPr lang="en-US" dirty="0"/>
              <a:t>2/2015 accelerated approval based on phase 3 PANORAMA 1 trial (PFS benefit, nonsignificant OS benefit)</a:t>
            </a:r>
          </a:p>
          <a:p>
            <a:pPr lvl="1"/>
            <a:r>
              <a:rPr lang="en-US" dirty="0"/>
              <a:t>11/2021 withdrawn after “not feasible to complete” confirmatory trial</a:t>
            </a:r>
          </a:p>
          <a:p>
            <a:r>
              <a:rPr lang="en-US" dirty="0"/>
              <a:t>2020 </a:t>
            </a:r>
            <a:r>
              <a:rPr lang="en-US" dirty="0" err="1"/>
              <a:t>Belantamab</a:t>
            </a:r>
            <a:r>
              <a:rPr lang="en-US" dirty="0"/>
              <a:t> </a:t>
            </a:r>
            <a:r>
              <a:rPr lang="en-US" dirty="0" err="1"/>
              <a:t>Mafadotin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8/2020 accelerated approval based on phase 2 DREAMM-2 trial (single agent ORR 31%)</a:t>
            </a:r>
          </a:p>
          <a:p>
            <a:pPr lvl="1"/>
            <a:r>
              <a:rPr lang="en-US" dirty="0"/>
              <a:t>11/2022 withdrawn after phase 3 DREAMM-3 trial showed no PFS benefit vs pom-</a:t>
            </a:r>
            <a:r>
              <a:rPr lang="en-US" dirty="0" err="1"/>
              <a:t>dex</a:t>
            </a:r>
            <a:endParaRPr lang="en-US" dirty="0"/>
          </a:p>
          <a:p>
            <a:pPr lvl="1"/>
            <a:r>
              <a:rPr lang="en-US" dirty="0"/>
              <a:t>DREAMM-7 and DREAMM-8 trials ongoing </a:t>
            </a:r>
          </a:p>
          <a:p>
            <a:r>
              <a:rPr lang="en-US" dirty="0"/>
              <a:t>2021 Melphalan </a:t>
            </a:r>
            <a:r>
              <a:rPr lang="en-US" dirty="0" err="1"/>
              <a:t>Flufenamide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2/2021 accelerated approval based on phase 2 HORIZON trial (single agent ORR 24%)</a:t>
            </a:r>
          </a:p>
          <a:p>
            <a:pPr lvl="1"/>
            <a:r>
              <a:rPr lang="en-US" dirty="0"/>
              <a:t>10/2021 withdrawn after phase 3 OCEAN trial showed PFS benefit but worse 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DD815-8002-E948-A49B-624523EDB7BD}"/>
              </a:ext>
            </a:extLst>
          </p:cNvPr>
          <p:cNvSpPr txBox="1"/>
          <p:nvPr/>
        </p:nvSpPr>
        <p:spPr>
          <a:xfrm>
            <a:off x="1992081" y="6189663"/>
            <a:ext cx="296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2019/2020 Selinexor (TBD)</a:t>
            </a:r>
          </a:p>
        </p:txBody>
      </p:sp>
    </p:spTree>
    <p:extLst>
      <p:ext uri="{BB962C8B-B14F-4D97-AF65-F5344CB8AC3E}">
        <p14:creationId xmlns:p14="http://schemas.microsoft.com/office/powerpoint/2010/main" val="29995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7D7E-BE0F-C347-950F-45C80199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Teclistamab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22A82-D510-AB41-9801-D679422FA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r="25858"/>
          <a:stretch/>
        </p:blipFill>
        <p:spPr>
          <a:xfrm>
            <a:off x="4475112" y="148095"/>
            <a:ext cx="5849102" cy="65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E676A-F32B-0343-8EEC-B38DAB93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Dosing regimen, CRS ppx, and hospitalization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A192F6-2B11-6C4D-98AC-C696551CB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Teclistamab SC</a:t>
            </a:r>
          </a:p>
          <a:p>
            <a:pPr marL="0" indent="0">
              <a:buNone/>
            </a:pPr>
            <a:r>
              <a:rPr lang="en-US" dirty="0"/>
              <a:t>Indefinite therapy, 28 day cycles</a:t>
            </a:r>
          </a:p>
          <a:p>
            <a:r>
              <a:rPr lang="en-US" dirty="0"/>
              <a:t>Step up doses of 0.06mg/kg and 0.3 mg/kg separated by 2-4 days</a:t>
            </a:r>
          </a:p>
          <a:p>
            <a:r>
              <a:rPr lang="en-US" dirty="0"/>
              <a:t>Teclistamab 1.5mg/kg SC weekly (days 1, 8, 15, 22)</a:t>
            </a:r>
          </a:p>
          <a:p>
            <a:endParaRPr lang="en-US" dirty="0"/>
          </a:p>
          <a:p>
            <a:r>
              <a:rPr lang="en-US" dirty="0"/>
              <a:t>Hospitalization and dexamethasone 16mg for step up doses and first full dose</a:t>
            </a:r>
          </a:p>
        </p:txBody>
      </p:sp>
    </p:spTree>
    <p:extLst>
      <p:ext uri="{BB962C8B-B14F-4D97-AF65-F5344CB8AC3E}">
        <p14:creationId xmlns:p14="http://schemas.microsoft.com/office/powerpoint/2010/main" val="56528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4FDA-21FE-0946-85A3-30C0F4D6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B6E8-7F9B-494B-910D-B85CC6E13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need for accessible T effector cell immunotherapy in the treatment of relapsed/refractory DLBCL, FL, and MM</a:t>
            </a:r>
          </a:p>
          <a:p>
            <a:r>
              <a:rPr lang="en-US" dirty="0"/>
              <a:t>Dissect the dosing regimens, CRS prophylaxis strategies, efficacy, and toxicity in four phase 2 BiTE trials published in 2022</a:t>
            </a:r>
          </a:p>
          <a:p>
            <a:r>
              <a:rPr lang="en-US" dirty="0"/>
              <a:t>Compare the outcomes with BiTEs to CAR-T cell therapy in lymphoma and myeloma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66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827B-A1D0-BB44-97D2-624D3FDF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design and baseline characteristics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A89CC0-1048-6E45-981E-52CD40590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153119"/>
              </p:ext>
            </p:extLst>
          </p:nvPr>
        </p:nvGraphicFramePr>
        <p:xfrm>
          <a:off x="1486786" y="1360805"/>
          <a:ext cx="3397104" cy="2809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4508">
                  <a:extLst>
                    <a:ext uri="{9D8B030D-6E8A-4147-A177-3AD203B41FA5}">
                      <a16:colId xmlns:a16="http://schemas.microsoft.com/office/drawing/2014/main" val="1034343369"/>
                    </a:ext>
                  </a:extLst>
                </a:gridCol>
                <a:gridCol w="1892596">
                  <a:extLst>
                    <a:ext uri="{9D8B030D-6E8A-4147-A177-3AD203B41FA5}">
                      <a16:colId xmlns:a16="http://schemas.microsoft.com/office/drawing/2014/main" val="186086374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Teclistamab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1143535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Diagnosis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R/R MM, triple-class exposed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307441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Line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4L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124076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Required prior therapy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IMiD, PI, Anti-CD38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169446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Phase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3216985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Duration of therapy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Continuous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139656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Route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356094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766BB6-02BA-424C-89F1-7E3AF3D78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5394"/>
              </p:ext>
            </p:extLst>
          </p:nvPr>
        </p:nvGraphicFramePr>
        <p:xfrm>
          <a:off x="6096000" y="1360805"/>
          <a:ext cx="4609214" cy="5132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6014">
                  <a:extLst>
                    <a:ext uri="{9D8B030D-6E8A-4147-A177-3AD203B41FA5}">
                      <a16:colId xmlns:a16="http://schemas.microsoft.com/office/drawing/2014/main" val="222933327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99698874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Baseline Characteristics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1273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Enrollment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3/3/20 to 8/13/21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330001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Data Cutoff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3/16/22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476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66355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Age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64 (33-83)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9349303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Sex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56%M/44%F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98846988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Median prior LOT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5 (2-14)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78% triple-class refractory 70% penta-drug expose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30% penta-drug refractory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545674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Median time since diagnosis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 years (0.8 to 22.7)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845238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High-risk cytogenetics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26%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(16% del(17p)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11% t(4;14)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3% t(14;16))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422707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Prior CAR-T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1225904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Prior ASCT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75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2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7CAA-5CB3-434C-9058-F0597AB2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toxicity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26DF52-D232-D84D-9C49-25FC3A186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164442"/>
              </p:ext>
            </p:extLst>
          </p:nvPr>
        </p:nvGraphicFramePr>
        <p:xfrm>
          <a:off x="15949" y="1253795"/>
          <a:ext cx="3960628" cy="3772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1895">
                  <a:extLst>
                    <a:ext uri="{9D8B030D-6E8A-4147-A177-3AD203B41FA5}">
                      <a16:colId xmlns:a16="http://schemas.microsoft.com/office/drawing/2014/main" val="3671417468"/>
                    </a:ext>
                  </a:extLst>
                </a:gridCol>
                <a:gridCol w="2428733">
                  <a:extLst>
                    <a:ext uri="{9D8B030D-6E8A-4147-A177-3AD203B41FA5}">
                      <a16:colId xmlns:a16="http://schemas.microsoft.com/office/drawing/2014/main" val="1241906701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Outcomes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831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f/u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14.1 months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418025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1º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ORR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1235928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ORR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954839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CR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4554442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time to response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1.2 months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(0.2 to 5.5)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9065436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Median time to best response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3.8 months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(1.1 to 16.8)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6027819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mDOR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not yet mature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3293457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mPFS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11.3 months (8.8 to 17.1)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57555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MRD (-)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27% (46% in pts with CR)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712266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4C3596-2C7D-C549-95E4-3F4708D21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1895"/>
              </p:ext>
            </p:extLst>
          </p:nvPr>
        </p:nvGraphicFramePr>
        <p:xfrm>
          <a:off x="3985438" y="1253795"/>
          <a:ext cx="3120656" cy="3471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605">
                  <a:extLst>
                    <a:ext uri="{9D8B030D-6E8A-4147-A177-3AD203B41FA5}">
                      <a16:colId xmlns:a16="http://schemas.microsoft.com/office/drawing/2014/main" val="3767338848"/>
                    </a:ext>
                  </a:extLst>
                </a:gridCol>
                <a:gridCol w="1314051">
                  <a:extLst>
                    <a:ext uri="{9D8B030D-6E8A-4147-A177-3AD203B41FA5}">
                      <a16:colId xmlns:a16="http://schemas.microsoft.com/office/drawing/2014/main" val="3283669181"/>
                    </a:ext>
                  </a:extLst>
                </a:gridCol>
              </a:tblGrid>
              <a:tr h="29246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Adverse Events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825910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Any CRS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72%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549947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CRS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0.6%/0%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5007235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G5 CRS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30455211"/>
                  </a:ext>
                </a:extLst>
              </a:tr>
              <a:tr h="3074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Neurotoxicity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33432175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Any ICANS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3% </a:t>
                      </a:r>
                    </a:p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(5 patients had 9 events)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21749041"/>
                  </a:ext>
                </a:extLst>
              </a:tr>
              <a:tr h="2945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G3-5 ICANS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none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28303051"/>
                  </a:ext>
                </a:extLst>
              </a:tr>
              <a:tr h="292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Anti-IL6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46974094"/>
                  </a:ext>
                </a:extLst>
              </a:tr>
              <a:tr h="5751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Unplanned steroids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8.50%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808667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D8486A-E5EA-2945-8FF6-042750560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96989"/>
              </p:ext>
            </p:extLst>
          </p:nvPr>
        </p:nvGraphicFramePr>
        <p:xfrm>
          <a:off x="7106094" y="1253795"/>
          <a:ext cx="4942366" cy="307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5612">
                  <a:extLst>
                    <a:ext uri="{9D8B030D-6E8A-4147-A177-3AD203B41FA5}">
                      <a16:colId xmlns:a16="http://schemas.microsoft.com/office/drawing/2014/main" val="3982073380"/>
                    </a:ext>
                  </a:extLst>
                </a:gridCol>
                <a:gridCol w="2466754">
                  <a:extLst>
                    <a:ext uri="{9D8B030D-6E8A-4147-A177-3AD203B41FA5}">
                      <a16:colId xmlns:a16="http://schemas.microsoft.com/office/drawing/2014/main" val="3847089986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Hematologic/Infectious Adverse Events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9459238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Anemia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37%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2800622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Thrombocytopenia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744379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G3-4 Neutropenia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64%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3765173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G-CSF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5014651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Febrile Neutropenia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1145862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Hypogammaglobulinemia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75%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92584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IVIg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2908270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ED3581-04AD-2E45-BF74-7DEA20F9F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45202"/>
              </p:ext>
            </p:extLst>
          </p:nvPr>
        </p:nvGraphicFramePr>
        <p:xfrm>
          <a:off x="7106094" y="4332275"/>
          <a:ext cx="4942366" cy="220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5612">
                  <a:extLst>
                    <a:ext uri="{9D8B030D-6E8A-4147-A177-3AD203B41FA5}">
                      <a16:colId xmlns:a16="http://schemas.microsoft.com/office/drawing/2014/main" val="3273566393"/>
                    </a:ext>
                  </a:extLst>
                </a:gridCol>
                <a:gridCol w="2466754">
                  <a:extLst>
                    <a:ext uri="{9D8B030D-6E8A-4147-A177-3AD203B41FA5}">
                      <a16:colId xmlns:a16="http://schemas.microsoft.com/office/drawing/2014/main" val="4214800616"/>
                    </a:ext>
                  </a:extLst>
                </a:gridCol>
              </a:tblGrid>
              <a:tr h="15113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Infection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76% (44% G3-4)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18% COVID19 (7% G5)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4% PJP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bacterial meningitis c/b G4 seizure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PML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G3 adenovirus PNA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G4 PML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276283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C40AA5-843E-D449-8C10-D5160B6FCCE4}"/>
              </a:ext>
            </a:extLst>
          </p:cNvPr>
          <p:cNvSpPr txBox="1"/>
          <p:nvPr/>
        </p:nvSpPr>
        <p:spPr>
          <a:xfrm>
            <a:off x="4442638" y="4725749"/>
            <a:ext cx="4707571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G-CSF as indicated, consider neutropenia ppx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PJP ppx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 IgG, IVIg as indicated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COVID vaccines and preventative antibodies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Flu, pneumococcal, meningococcal vaccines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?Acyclovir ppx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Screen for HIV/HBV/HCV, strongyloides?</a:t>
            </a:r>
          </a:p>
        </p:txBody>
      </p:sp>
    </p:spTree>
    <p:extLst>
      <p:ext uri="{BB962C8B-B14F-4D97-AF65-F5344CB8AC3E}">
        <p14:creationId xmlns:p14="http://schemas.microsoft.com/office/powerpoint/2010/main" val="40768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123D-B845-5348-9B09-F35D02FE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 BCMA CAR-T and BCMAxCD3 BiTE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6070EB-D395-DF42-AA57-374410B02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241775"/>
              </p:ext>
            </p:extLst>
          </p:nvPr>
        </p:nvGraphicFramePr>
        <p:xfrm>
          <a:off x="2339163" y="1807646"/>
          <a:ext cx="6153594" cy="3593306"/>
        </p:xfrm>
        <a:graphic>
          <a:graphicData uri="http://schemas.openxmlformats.org/drawingml/2006/table">
            <a:tbl>
              <a:tblPr/>
              <a:tblGrid>
                <a:gridCol w="1722351">
                  <a:extLst>
                    <a:ext uri="{9D8B030D-6E8A-4147-A177-3AD203B41FA5}">
                      <a16:colId xmlns:a16="http://schemas.microsoft.com/office/drawing/2014/main" val="1411362213"/>
                    </a:ext>
                  </a:extLst>
                </a:gridCol>
                <a:gridCol w="1422576">
                  <a:extLst>
                    <a:ext uri="{9D8B030D-6E8A-4147-A177-3AD203B41FA5}">
                      <a16:colId xmlns:a16="http://schemas.microsoft.com/office/drawing/2014/main" val="3206943507"/>
                    </a:ext>
                  </a:extLst>
                </a:gridCol>
                <a:gridCol w="1586091">
                  <a:extLst>
                    <a:ext uri="{9D8B030D-6E8A-4147-A177-3AD203B41FA5}">
                      <a16:colId xmlns:a16="http://schemas.microsoft.com/office/drawing/2014/main" val="132589215"/>
                    </a:ext>
                  </a:extLst>
                </a:gridCol>
                <a:gridCol w="1422576">
                  <a:extLst>
                    <a:ext uri="{9D8B030D-6E8A-4147-A177-3AD203B41FA5}">
                      <a16:colId xmlns:a16="http://schemas.microsoft.com/office/drawing/2014/main" val="2577240617"/>
                    </a:ext>
                  </a:extLst>
                </a:gridCol>
              </a:tblGrid>
              <a:tr h="28461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064057"/>
                  </a:ext>
                </a:extLst>
              </a:tr>
              <a:tr h="28461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Ide-cel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Cilta-cel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Teclistamab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86385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KarMMA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CARTITUDE-1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MagesTEC-1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048192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115227"/>
                  </a:ext>
                </a:extLst>
              </a:tr>
              <a:tr h="6048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of therapy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12556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322890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860333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375139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A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11780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CRS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 (5%)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 (4%)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 (1%)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770114"/>
                  </a:ext>
                </a:extLst>
              </a:tr>
              <a:tr h="3024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ICANS (≥G3)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 (3%)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 (9%)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 (0%)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1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873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DFFE-F8AD-CC43-BB3A-BA41A7B3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Talquetamab and Cevostamab novel targets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310F41F-1402-9B49-8B47-7ECC94758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9114" r="12024" b="9517"/>
          <a:stretch/>
        </p:blipFill>
        <p:spPr bwMode="auto">
          <a:xfrm>
            <a:off x="5741580" y="2418114"/>
            <a:ext cx="5050465" cy="35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6F0188-AA91-9846-B77F-E5523FC9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41" y="1883995"/>
            <a:ext cx="3166550" cy="46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9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BFAEC-1199-1E43-989D-233D15F9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Non-antibody BiTEs in solid tumors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DBFDE-7EB6-734D-8856-3FA2B42906D9}"/>
              </a:ext>
            </a:extLst>
          </p:cNvPr>
          <p:cNvSpPr txBox="1"/>
          <p:nvPr/>
        </p:nvSpPr>
        <p:spPr>
          <a:xfrm>
            <a:off x="350874" y="2586870"/>
            <a:ext cx="3338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Tebentafusp (gp100xCD3) </a:t>
            </a:r>
          </a:p>
          <a:p>
            <a:r>
              <a:rPr lang="en-US" dirty="0"/>
              <a:t>Unresectable/metastatic uveal melanoma</a:t>
            </a:r>
          </a:p>
          <a:p>
            <a:r>
              <a:rPr lang="en-US" dirty="0"/>
              <a:t>FDA approved 1/25/22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A73ED-EF12-6B4B-9FE6-B337B3A48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97" y="1814882"/>
            <a:ext cx="7067107" cy="49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82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70E8-12FE-0B48-AFF4-950F7F58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5D2A-CCE1-C746-9601-1522D0DDE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BiTEs induced rapid, deep (often MRD-) responses in a subset (~40%) of patients with relapsed/refractory DLBCL (including post-CAR-T), FL, and MM</a:t>
            </a:r>
          </a:p>
          <a:p>
            <a:pPr lvl="1"/>
            <a:r>
              <a:rPr lang="en-US" dirty="0"/>
              <a:t>IV and SC administrations appear to be equally efficacious with similar toxicity</a:t>
            </a:r>
          </a:p>
          <a:p>
            <a:pPr lvl="1"/>
            <a:r>
              <a:rPr lang="en-US" dirty="0"/>
              <a:t>Glofitamab CD20 bivalency doesn’t confer a visible benefit</a:t>
            </a:r>
          </a:p>
          <a:p>
            <a:r>
              <a:rPr lang="en-US" dirty="0"/>
              <a:t>CR to BiTEs has early durability, but long term durability is yet to be determined, particularly with fixed-duration therapy</a:t>
            </a:r>
          </a:p>
          <a:p>
            <a:r>
              <a:rPr lang="en-US" dirty="0"/>
              <a:t>Teclistamab may require more intensive infection prophylaxis and treatment</a:t>
            </a:r>
          </a:p>
          <a:p>
            <a:r>
              <a:rPr lang="en-US" dirty="0"/>
              <a:t>As monotherapy, CD20xCD3 and BCMAxCD3 BiTEs are adjuncts (not alternatives) to CD19 and BCMA CAR-T therapy</a:t>
            </a:r>
          </a:p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Will BiTEs be tolerable in older frailer patients not fit for CAR-T?</a:t>
            </a:r>
          </a:p>
          <a:p>
            <a:pPr lvl="1"/>
            <a:r>
              <a:rPr lang="en-US" dirty="0"/>
              <a:t>Logistics</a:t>
            </a:r>
          </a:p>
          <a:p>
            <a:pPr lvl="2"/>
            <a:r>
              <a:rPr lang="en-US" dirty="0"/>
              <a:t>Community/university coordination – Initiate therapy at a cell therapy center, then transition to community?</a:t>
            </a:r>
          </a:p>
          <a:p>
            <a:pPr lvl="2"/>
            <a:r>
              <a:rPr lang="en-US" dirty="0"/>
              <a:t>Community training on CRS/ICANS identification and management</a:t>
            </a:r>
          </a:p>
          <a:p>
            <a:pPr lvl="2"/>
            <a:r>
              <a:rPr lang="en-US" dirty="0"/>
              <a:t>REMS certification for each individual drug – there many in the pipeline</a:t>
            </a:r>
          </a:p>
        </p:txBody>
      </p:sp>
    </p:spTree>
    <p:extLst>
      <p:ext uri="{BB962C8B-B14F-4D97-AF65-F5344CB8AC3E}">
        <p14:creationId xmlns:p14="http://schemas.microsoft.com/office/powerpoint/2010/main" val="25655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44EA-6C1F-5E44-9666-8BFE9EA6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commercial CAR-T wait times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C4114-A636-CB48-B2EE-B6C2959B0B04}"/>
              </a:ext>
            </a:extLst>
          </p:cNvPr>
          <p:cNvSpPr txBox="1"/>
          <p:nvPr/>
        </p:nvSpPr>
        <p:spPr>
          <a:xfrm>
            <a:off x="8402436" y="6550223"/>
            <a:ext cx="3789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hlinkClick r:id="rId2"/>
              </a:rPr>
              <a:t>ASH 2022 Abstract 3345</a:t>
            </a:r>
            <a:r>
              <a:rPr lang="en-US" sz="1400" dirty="0"/>
              <a:t>; </a:t>
            </a:r>
            <a:r>
              <a:rPr lang="en-US" sz="1400" dirty="0">
                <a:hlinkClick r:id="rId3"/>
              </a:rPr>
              <a:t>ASH 2022 Abstract 3588</a:t>
            </a:r>
            <a:endParaRPr lang="en-US" sz="1400" dirty="0"/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163A7984-D113-CB49-8F9B-ACEBCCDC7F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3385"/>
          <a:stretch/>
        </p:blipFill>
        <p:spPr bwMode="auto">
          <a:xfrm>
            <a:off x="6095999" y="2089358"/>
            <a:ext cx="60392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74DFB05-687C-894E-A53E-7E9D78B8C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55194" r="24943"/>
          <a:stretch/>
        </p:blipFill>
        <p:spPr bwMode="auto">
          <a:xfrm>
            <a:off x="92152" y="1944787"/>
            <a:ext cx="6003847" cy="47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5304D-2F92-9A4E-A4C1-194094CE819D}"/>
              </a:ext>
            </a:extLst>
          </p:cNvPr>
          <p:cNvSpPr txBox="1"/>
          <p:nvPr/>
        </p:nvSpPr>
        <p:spPr>
          <a:xfrm>
            <a:off x="92151" y="1604958"/>
            <a:ext cx="464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CIBMTR analysis of commercial Axi-cel (n=1383)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7FDA5-1525-4D42-B4EB-E9D32B72BFDD}"/>
              </a:ext>
            </a:extLst>
          </p:cNvPr>
          <p:cNvSpPr txBox="1"/>
          <p:nvPr/>
        </p:nvSpPr>
        <p:spPr>
          <a:xfrm>
            <a:off x="6018028" y="1610500"/>
            <a:ext cx="544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UAMS/MCW wait list data for commercial Ide-</a:t>
            </a:r>
            <a:r>
              <a:rPr lang="en-US" dirty="0" err="1"/>
              <a:t>cel</a:t>
            </a:r>
            <a:r>
              <a:rPr lang="en-US" dirty="0"/>
              <a:t> (n=80)</a:t>
            </a:r>
          </a:p>
        </p:txBody>
      </p:sp>
    </p:spTree>
    <p:extLst>
      <p:ext uri="{BB962C8B-B14F-4D97-AF65-F5344CB8AC3E}">
        <p14:creationId xmlns:p14="http://schemas.microsoft.com/office/powerpoint/2010/main" val="17824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8516-F5DD-6E4B-9CA3-5A7A0AAA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A432-4833-F44B-B338-DDF004080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Background: the success of blinatumomab (CD19xCD3 BiTE) in ALL</a:t>
            </a:r>
          </a:p>
          <a:p>
            <a:r>
              <a:rPr lang="en-US" dirty="0"/>
              <a:t>Lymphoma (CD20xCD3 BiTEs)</a:t>
            </a:r>
            <a:endParaRPr lang="en-US" sz="1000" u="sng" dirty="0"/>
          </a:p>
          <a:p>
            <a:pPr lvl="1"/>
            <a:r>
              <a:rPr lang="en-US" dirty="0"/>
              <a:t>Glofitamab </a:t>
            </a:r>
            <a:r>
              <a:rPr lang="en-US" sz="1400" i="1" dirty="0"/>
              <a:t>NEJM 12/15/22</a:t>
            </a:r>
          </a:p>
          <a:p>
            <a:pPr lvl="1"/>
            <a:r>
              <a:rPr lang="en-US" dirty="0"/>
              <a:t>Epcoritamab </a:t>
            </a:r>
            <a:r>
              <a:rPr lang="en-US" sz="1400" i="1" dirty="0"/>
              <a:t>EPCORE NHL-1 JCO 12/22/22</a:t>
            </a:r>
          </a:p>
          <a:p>
            <a:pPr lvl="1"/>
            <a:r>
              <a:rPr lang="en-US" dirty="0"/>
              <a:t>Ondronextamab </a:t>
            </a:r>
            <a:r>
              <a:rPr lang="en-US" sz="1400" i="1" dirty="0"/>
              <a:t>ELM-2 ASH 2022 ABSTRACTS 444 &amp; 949</a:t>
            </a:r>
          </a:p>
          <a:p>
            <a:pPr lvl="1"/>
            <a:r>
              <a:rPr lang="en-US" dirty="0"/>
              <a:t>Mosunetuzumab </a:t>
            </a:r>
            <a:r>
              <a:rPr lang="en-US" sz="1400" i="1" dirty="0"/>
              <a:t>Lancet Oncol 8/23/22</a:t>
            </a:r>
            <a:r>
              <a:rPr lang="en-US" sz="1400" dirty="0"/>
              <a:t>;</a:t>
            </a:r>
            <a:r>
              <a:rPr lang="en-US" dirty="0"/>
              <a:t> </a:t>
            </a:r>
            <a:r>
              <a:rPr lang="en-US" sz="1400" i="1" u="sng" dirty="0">
                <a:hlinkClick r:id="rId2"/>
              </a:rPr>
              <a:t>FDA APPROVED 12/22/22 for 3L R/R FL</a:t>
            </a:r>
            <a:endParaRPr lang="en-US" sz="1400" i="1" dirty="0"/>
          </a:p>
          <a:p>
            <a:r>
              <a:rPr lang="en-US" dirty="0"/>
              <a:t>Myeloma</a:t>
            </a:r>
          </a:p>
          <a:p>
            <a:pPr lvl="1"/>
            <a:r>
              <a:rPr lang="en-US" dirty="0"/>
              <a:t>Teclistamab (BCMAxCD3 BiTE) </a:t>
            </a:r>
            <a:r>
              <a:rPr lang="en-US" sz="1400" i="1" dirty="0"/>
              <a:t>MagisTEC-1 NEJM 8/11/22; </a:t>
            </a:r>
            <a:r>
              <a:rPr lang="en-US" sz="1400" i="1" u="sng" dirty="0">
                <a:hlinkClick r:id="rId3"/>
              </a:rPr>
              <a:t>FDA APPROVED 10/25/22 for 5L R/R MM</a:t>
            </a:r>
            <a:endParaRPr lang="en-US" sz="1400" i="1" dirty="0"/>
          </a:p>
          <a:p>
            <a:pPr lvl="1"/>
            <a:r>
              <a:rPr lang="en-US" dirty="0"/>
              <a:t>Talquetamab (GPRC5DxCD3 BiTE) </a:t>
            </a:r>
            <a:r>
              <a:rPr lang="en-US" sz="1400" i="1" dirty="0"/>
              <a:t>MonumenTAL-1 NEJM 12/15/22</a:t>
            </a:r>
          </a:p>
          <a:p>
            <a:pPr lvl="1"/>
            <a:r>
              <a:rPr lang="en-US" dirty="0"/>
              <a:t>Cevostamab (FcRH5xCD3 BiTE) </a:t>
            </a:r>
            <a:r>
              <a:rPr lang="en-US" sz="1400" i="1" dirty="0"/>
              <a:t>unpublished</a:t>
            </a:r>
          </a:p>
        </p:txBody>
      </p:sp>
    </p:spTree>
    <p:extLst>
      <p:ext uri="{BB962C8B-B14F-4D97-AF65-F5344CB8AC3E}">
        <p14:creationId xmlns:p14="http://schemas.microsoft.com/office/powerpoint/2010/main" val="6444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436C-8314-9A45-B58C-FD0CDD25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success of Blinatumomab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E83-0862-AA41-8923-44DA865B06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2E2E2E"/>
                </a:solidFill>
                <a:latin typeface="NexusSerif"/>
              </a:rPr>
              <a:t>D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erived from the term 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B lin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eage-specific 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a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nti-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tumo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r 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ouse monoclonal 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a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nti</a:t>
            </a:r>
            <a:r>
              <a:rPr lang="en-US" b="0" u="sng" dirty="0">
                <a:solidFill>
                  <a:srgbClr val="2E2E2E"/>
                </a:solidFill>
                <a:effectLst/>
                <a:latin typeface="NexusSerif"/>
              </a:rPr>
              <a:t>b</a:t>
            </a:r>
            <a:r>
              <a:rPr lang="en-US" b="0" dirty="0">
                <a:solidFill>
                  <a:srgbClr val="2E2E2E"/>
                </a:solidFill>
                <a:effectLst/>
                <a:latin typeface="NexusSerif"/>
              </a:rPr>
              <a:t>ody</a:t>
            </a:r>
            <a:endParaRPr lang="en-US" dirty="0"/>
          </a:p>
          <a:p>
            <a:r>
              <a:rPr lang="en-US" dirty="0"/>
              <a:t>FDA approved for R/R Ph- B-ALL in 2014, then for Ph- B-ALL in MRD+ CR1 or CR2 in 2018</a:t>
            </a:r>
          </a:p>
          <a:p>
            <a:r>
              <a:rPr lang="en-US" dirty="0"/>
              <a:t>Downside: small molecule with resultant short half life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requires continuous infusion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BE0C48D-3F71-DC47-A252-FAC07240E9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74356" r="71144" b="4875"/>
          <a:stretch/>
        </p:blipFill>
        <p:spPr bwMode="auto">
          <a:xfrm>
            <a:off x="7432158" y="1677324"/>
            <a:ext cx="3676435" cy="40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4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6BBAC-072D-FF41-A447-FF13D7092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CD20xCD3 BiTEs in </a:t>
            </a:r>
            <a:br>
              <a:rPr lang="en-US" dirty="0"/>
            </a:br>
            <a:r>
              <a:rPr lang="en-US" dirty="0"/>
              <a:t>Non-Hodgkin Lymphomas</a:t>
            </a:r>
          </a:p>
        </p:txBody>
      </p:sp>
    </p:spTree>
    <p:extLst>
      <p:ext uri="{BB962C8B-B14F-4D97-AF65-F5344CB8AC3E}">
        <p14:creationId xmlns:p14="http://schemas.microsoft.com/office/powerpoint/2010/main" val="376596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A721-AEE1-8843-85B5-F6692202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Non-Hodgkin Lymphoma Subtypes</a:t>
            </a:r>
          </a:p>
        </p:txBody>
      </p:sp>
      <p:pic>
        <p:nvPicPr>
          <p:cNvPr id="1026" name="Picture 2" descr="page4image30793440">
            <a:extLst>
              <a:ext uri="{FF2B5EF4-FFF2-40B4-BE49-F238E27FC236}">
                <a16:creationId xmlns:a16="http://schemas.microsoft.com/office/drawing/2014/main" id="{6A6B7CAC-AC8C-4D41-A8B6-5CD4A5661A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5" y="1690688"/>
            <a:ext cx="9473609" cy="52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6FBD6-F3F3-B94F-8DEE-0F8D984C33BB}"/>
              </a:ext>
            </a:extLst>
          </p:cNvPr>
          <p:cNvSpPr txBox="1"/>
          <p:nvPr/>
        </p:nvSpPr>
        <p:spPr>
          <a:xfrm>
            <a:off x="8689951" y="6553052"/>
            <a:ext cx="3502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hlinkClick r:id="rId4"/>
              </a:rPr>
              <a:t>JCO 1998 Aug;16(8):2780-95</a:t>
            </a:r>
            <a:r>
              <a:rPr lang="en-US" sz="1400" dirty="0"/>
              <a:t>, </a:t>
            </a:r>
            <a:r>
              <a:rPr lang="en-US" sz="1400" dirty="0" err="1">
                <a:hlinkClick r:id="rId5"/>
              </a:rPr>
              <a:t>seer.cancer.gov</a:t>
            </a:r>
            <a:r>
              <a:rPr lang="en-US" sz="1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A8E55-FBB0-7443-8968-7246B1AE6A6B}"/>
              </a:ext>
            </a:extLst>
          </p:cNvPr>
          <p:cNvSpPr txBox="1"/>
          <p:nvPr/>
        </p:nvSpPr>
        <p:spPr>
          <a:xfrm>
            <a:off x="8082658" y="3152373"/>
            <a:ext cx="2782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5.6 per 100k per year</a:t>
            </a:r>
          </a:p>
          <a:p>
            <a:r>
              <a:rPr lang="en-US" dirty="0">
                <a:solidFill>
                  <a:srgbClr val="FF0000"/>
                </a:solidFill>
              </a:rPr>
              <a:t>~18,500 new cases per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DDF43-52DC-184E-ABF6-D3CC80B70DF6}"/>
              </a:ext>
            </a:extLst>
          </p:cNvPr>
          <p:cNvSpPr txBox="1"/>
          <p:nvPr/>
        </p:nvSpPr>
        <p:spPr>
          <a:xfrm>
            <a:off x="8073034" y="5567105"/>
            <a:ext cx="2665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2.6 per 100k per year</a:t>
            </a:r>
          </a:p>
          <a:p>
            <a:r>
              <a:rPr lang="en-US" dirty="0">
                <a:solidFill>
                  <a:srgbClr val="FF0000"/>
                </a:solidFill>
              </a:rPr>
              <a:t>~8,600 new cases per year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43C50BDA-7ED8-174D-A0F0-004E38BD8F1E}"/>
              </a:ext>
            </a:extLst>
          </p:cNvPr>
          <p:cNvSpPr/>
          <p:nvPr/>
        </p:nvSpPr>
        <p:spPr>
          <a:xfrm>
            <a:off x="4210494" y="2583712"/>
            <a:ext cx="4032891" cy="4001239"/>
          </a:xfrm>
          <a:prstGeom prst="pie">
            <a:avLst>
              <a:gd name="adj1" fmla="val 16163925"/>
              <a:gd name="adj2" fmla="val 6707929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6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1EEB-048F-1C49-BE16-A972E2B8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CD20xCD3 BiTEs: trial vs publication histology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FC1C4A-9185-334B-9C1C-3B79D14A8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Glofitamab</a:t>
            </a:r>
          </a:p>
          <a:p>
            <a:pPr lvl="1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NCT03075696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“…Relapsed/Refractory B-Cell Non-Hodgkin's Lymphoma”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Inclusion: a histologically-confirmed hematological malignancy that is expected to express CD20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Exclusion: CLL, Burkitt’s, LPL, PCNSL</a:t>
            </a:r>
          </a:p>
          <a:p>
            <a:pPr lvl="1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Dickinson et al. NEJM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rgbClr val="C14F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DLBCL, HGBL, PMBL, tFL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Epcoritamab</a:t>
            </a:r>
          </a:p>
          <a:p>
            <a:pPr lvl="1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NCT03625037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“…Relapsed, Progressive or Refractory B-Cell Lymphoma”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Inclusion: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Documented CD20+ mature B-cell neoplasm (DLBCL, HGBL, PMBL, FL, MCL, SLL, MZL)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Exclusion: PCNSL or CNS involvement</a:t>
            </a:r>
          </a:p>
          <a:p>
            <a:pPr lvl="1"/>
            <a:r>
              <a:rPr lang="en-US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Thieblemont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JCO 2022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i="0" dirty="0">
                <a:solidFill>
                  <a:srgbClr val="C14F4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DLBCL, PMBL, HGBL, FL G3b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Mosunetuzumab</a:t>
            </a:r>
          </a:p>
          <a:p>
            <a:pPr lvl="1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NCT02500407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“…Non-Hodgkin's Lymphoma (NHL) and Chronic Lymphocytic Leukemia (CLL)”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Inclusion: B-cell hematologic malignancies expected to express CD20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Exclusion: CNS lymphoma</a:t>
            </a:r>
          </a:p>
          <a:p>
            <a:pPr lvl="1"/>
            <a:r>
              <a:rPr lang="en-US" u="sng" dirty="0" err="1">
                <a:latin typeface="Calibri" panose="020F0502020204030204" pitchFamily="34" charset="0"/>
                <a:cs typeface="Calibri" panose="020F0502020204030204" pitchFamily="34" charset="0"/>
              </a:rPr>
              <a:t>Budde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et al. Lancet Oncol.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rgbClr val="9BBB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 G1-3a</a:t>
            </a:r>
          </a:p>
        </p:txBody>
      </p:sp>
    </p:spTree>
    <p:extLst>
      <p:ext uri="{BB962C8B-B14F-4D97-AF65-F5344CB8AC3E}">
        <p14:creationId xmlns:p14="http://schemas.microsoft.com/office/powerpoint/2010/main" val="17828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E4B550-5B56-AD4E-820F-56F336386FD4}">
  <we:reference id="wa200000113" version="1.0.0.0" store="en-US" storeType="OMEX"/>
  <we:alternateReferences>
    <we:reference id="wa200000113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14205</TotalTime>
  <Words>2574</Words>
  <Application>Microsoft Macintosh PowerPoint</Application>
  <PresentationFormat>Widescreen</PresentationFormat>
  <Paragraphs>697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NexusSerif</vt:lpstr>
      <vt:lpstr>Office Theme</vt:lpstr>
      <vt:lpstr>Bispecific T-Cell Engagers (BiTEs) in Hematologic Malignancies</vt:lpstr>
      <vt:lpstr>Disclosures</vt:lpstr>
      <vt:lpstr>Learning Objectives</vt:lpstr>
      <vt:lpstr>Impact of commercial CAR-T wait times</vt:lpstr>
      <vt:lpstr>Overview</vt:lpstr>
      <vt:lpstr>The success of Blinatumomab</vt:lpstr>
      <vt:lpstr>CD20xCD3 BiTEs in  Non-Hodgkin Lymphomas</vt:lpstr>
      <vt:lpstr>Non-Hodgkin Lymphoma Subtypes</vt:lpstr>
      <vt:lpstr>CD20xCD3 BiTEs: trial vs publication histology</vt:lpstr>
      <vt:lpstr>DLBCL treatment</vt:lpstr>
      <vt:lpstr>FL treatment</vt:lpstr>
      <vt:lpstr>PowerPoint Presentation</vt:lpstr>
      <vt:lpstr>CD20xCD3 BiTEs</vt:lpstr>
      <vt:lpstr>CD20xCD3 BiTE trials</vt:lpstr>
      <vt:lpstr>Dosing Regimens, CRS ppx, and hospitalization</vt:lpstr>
      <vt:lpstr>Baseline Characteristics</vt:lpstr>
      <vt:lpstr>Outcomes</vt:lpstr>
      <vt:lpstr>Toxicity: CRS/ICANS</vt:lpstr>
      <vt:lpstr>CRS timing</vt:lpstr>
      <vt:lpstr>Toxicity: Hematologic/Infectious</vt:lpstr>
      <vt:lpstr>DLBCL CD19 CAR-T and CD20xCD3 BiTEs</vt:lpstr>
      <vt:lpstr>FL CD19 CAR-T and CD20xCD3 BiTEs</vt:lpstr>
      <vt:lpstr>BiTEs in Multiple Myeloma</vt:lpstr>
      <vt:lpstr>Myeloma treatment</vt:lpstr>
      <vt:lpstr>LocoMMotion study</vt:lpstr>
      <vt:lpstr>LocoMMotion study</vt:lpstr>
      <vt:lpstr>Caution with MM accelerated approvals</vt:lpstr>
      <vt:lpstr>Teclistamab</vt:lpstr>
      <vt:lpstr>Dosing regimen, CRS ppx, and hospitalization</vt:lpstr>
      <vt:lpstr>Trial design and baseline characteristics</vt:lpstr>
      <vt:lpstr>Outcomes and toxicity</vt:lpstr>
      <vt:lpstr>MM BCMA CAR-T and BCMAxCD3 BiTE</vt:lpstr>
      <vt:lpstr>Talquetamab and Cevostamab novel targets</vt:lpstr>
      <vt:lpstr>Non-antibody BiTEs in solid tumors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Bispecific T-Cell Engagers (BiTEs) in Hematologic Malignancies</dc:title>
  <dc:creator>Miheer Pujara</dc:creator>
  <cp:lastModifiedBy>Miheer Pujara</cp:lastModifiedBy>
  <cp:revision>78</cp:revision>
  <dcterms:created xsi:type="dcterms:W3CDTF">2022-12-27T15:06:39Z</dcterms:created>
  <dcterms:modified xsi:type="dcterms:W3CDTF">2023-01-06T13:46:23Z</dcterms:modified>
</cp:coreProperties>
</file>